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72" r:id="rId3"/>
    <p:sldId id="258" r:id="rId4"/>
    <p:sldId id="263" r:id="rId5"/>
    <p:sldId id="259" r:id="rId6"/>
    <p:sldId id="264" r:id="rId7"/>
    <p:sldId id="265" r:id="rId8"/>
    <p:sldId id="266" r:id="rId9"/>
    <p:sldId id="267" r:id="rId10"/>
    <p:sldId id="273" r:id="rId11"/>
    <p:sldId id="274" r:id="rId12"/>
    <p:sldId id="270" r:id="rId13"/>
    <p:sldId id="260" r:id="rId14"/>
    <p:sldId id="275" r:id="rId15"/>
    <p:sldId id="271" r:id="rId16"/>
    <p:sldId id="261" r:id="rId17"/>
    <p:sldId id="268" r:id="rId18"/>
    <p:sldId id="269" r:id="rId19"/>
    <p:sldId id="262" r:id="rId20"/>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EBD"/>
    <a:srgbClr val="039BE7"/>
    <a:srgbClr val="6790B1"/>
    <a:srgbClr val="4960A1"/>
    <a:srgbClr val="3072BA"/>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0" autoAdjust="0"/>
    <p:restoredTop sz="83538" autoAdjust="0"/>
  </p:normalViewPr>
  <p:slideViewPr>
    <p:cSldViewPr snapToGrid="0">
      <p:cViewPr varScale="1">
        <p:scale>
          <a:sx n="86" d="100"/>
          <a:sy n="86" d="100"/>
        </p:scale>
        <p:origin x="66" y="168"/>
      </p:cViewPr>
      <p:guideLst>
        <p:guide orient="horz" pos="2160"/>
        <p:guide pos="384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0E2AA-40BF-4D49-99CF-D2393DD4D035}"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8FE5ACB9-C856-46E2-B0F0-F08FABA3F1E0}">
      <dgm:prSet phldrT="[Text]"/>
      <dgm:spPr/>
      <dgm:t>
        <a:bodyPr/>
        <a:lstStyle/>
        <a:p>
          <a:r>
            <a:rPr lang="de-CH" dirty="0" smtClean="0"/>
            <a:t>AUTONOMIE</a:t>
          </a:r>
          <a:endParaRPr lang="de-CH" dirty="0"/>
        </a:p>
      </dgm:t>
    </dgm:pt>
    <dgm:pt modelId="{EA3DDBEC-2C9F-4056-A8D9-358596F2CE58}" type="parTrans" cxnId="{6F18E84B-7440-4CC6-BFD3-7DA53BDF6637}">
      <dgm:prSet/>
      <dgm:spPr/>
      <dgm:t>
        <a:bodyPr/>
        <a:lstStyle/>
        <a:p>
          <a:endParaRPr lang="de-CH"/>
        </a:p>
      </dgm:t>
    </dgm:pt>
    <dgm:pt modelId="{259FC111-109B-46DE-A9B8-3D2F71C16A8C}" type="sibTrans" cxnId="{6F18E84B-7440-4CC6-BFD3-7DA53BDF6637}">
      <dgm:prSet/>
      <dgm:spPr/>
      <dgm:t>
        <a:bodyPr/>
        <a:lstStyle/>
        <a:p>
          <a:endParaRPr lang="de-CH"/>
        </a:p>
      </dgm:t>
    </dgm:pt>
    <dgm:pt modelId="{8A9CBAAD-FE8D-46B4-A1C4-0F2A3E6AC72C}">
      <dgm:prSet/>
      <dgm:spPr/>
      <dgm:t>
        <a:bodyPr/>
        <a:lstStyle/>
        <a:p>
          <a:r>
            <a:rPr lang="en-US" dirty="0" smtClean="0"/>
            <a:t>KOMPETENZ</a:t>
          </a:r>
        </a:p>
      </dgm:t>
    </dgm:pt>
    <dgm:pt modelId="{1CC1B271-3BAD-43F8-B506-D24BE4E6ED52}" type="parTrans" cxnId="{89EF6C32-7032-45B4-866E-DC7CE0470822}">
      <dgm:prSet/>
      <dgm:spPr/>
      <dgm:t>
        <a:bodyPr/>
        <a:lstStyle/>
        <a:p>
          <a:endParaRPr lang="de-CH"/>
        </a:p>
      </dgm:t>
    </dgm:pt>
    <dgm:pt modelId="{F69EA509-6C23-4FEC-BC8E-BA732EC61902}" type="sibTrans" cxnId="{89EF6C32-7032-45B4-866E-DC7CE0470822}">
      <dgm:prSet/>
      <dgm:spPr/>
      <dgm:t>
        <a:bodyPr/>
        <a:lstStyle/>
        <a:p>
          <a:endParaRPr lang="de-CH"/>
        </a:p>
      </dgm:t>
    </dgm:pt>
    <dgm:pt modelId="{C432A976-1B71-4B3D-9DA1-598E42C5AB0B}">
      <dgm:prSet/>
      <dgm:spPr/>
      <dgm:t>
        <a:bodyPr/>
        <a:lstStyle/>
        <a:p>
          <a:r>
            <a:rPr lang="en-US" dirty="0" smtClean="0"/>
            <a:t>ZUGEHÖRIGKEIT</a:t>
          </a:r>
        </a:p>
      </dgm:t>
    </dgm:pt>
    <dgm:pt modelId="{E89243CA-47DA-4651-85A5-09A9780CD8C8}" type="parTrans" cxnId="{00A1F9FB-0288-4AD4-BBFE-F39A57CE00AE}">
      <dgm:prSet/>
      <dgm:spPr/>
      <dgm:t>
        <a:bodyPr/>
        <a:lstStyle/>
        <a:p>
          <a:endParaRPr lang="de-CH"/>
        </a:p>
      </dgm:t>
    </dgm:pt>
    <dgm:pt modelId="{162BD153-D3D3-4B84-A609-9E7851CA0333}" type="sibTrans" cxnId="{00A1F9FB-0288-4AD4-BBFE-F39A57CE00AE}">
      <dgm:prSet/>
      <dgm:spPr/>
      <dgm:t>
        <a:bodyPr/>
        <a:lstStyle/>
        <a:p>
          <a:endParaRPr lang="de-CH"/>
        </a:p>
      </dgm:t>
    </dgm:pt>
    <dgm:pt modelId="{DE5CC253-A66B-49C4-B9CA-5C24E9DA8FC3}" type="pres">
      <dgm:prSet presAssocID="{6D70E2AA-40BF-4D49-99CF-D2393DD4D035}" presName="Name0" presStyleCnt="0">
        <dgm:presLayoutVars>
          <dgm:chMax val="7"/>
          <dgm:chPref val="7"/>
          <dgm:dir/>
        </dgm:presLayoutVars>
      </dgm:prSet>
      <dgm:spPr/>
    </dgm:pt>
    <dgm:pt modelId="{AEF229E3-D775-4B27-BAE6-C0936C706C09}" type="pres">
      <dgm:prSet presAssocID="{6D70E2AA-40BF-4D49-99CF-D2393DD4D035}" presName="Name1" presStyleCnt="0"/>
      <dgm:spPr/>
    </dgm:pt>
    <dgm:pt modelId="{FE917945-7BFC-420F-80EB-E88F31877F4F}" type="pres">
      <dgm:prSet presAssocID="{6D70E2AA-40BF-4D49-99CF-D2393DD4D035}" presName="cycle" presStyleCnt="0"/>
      <dgm:spPr/>
    </dgm:pt>
    <dgm:pt modelId="{1DEC142E-AD45-4548-B019-6DC4E233BFA5}" type="pres">
      <dgm:prSet presAssocID="{6D70E2AA-40BF-4D49-99CF-D2393DD4D035}" presName="srcNode" presStyleLbl="node1" presStyleIdx="0" presStyleCnt="3"/>
      <dgm:spPr/>
    </dgm:pt>
    <dgm:pt modelId="{8A421105-6AF1-43B1-994A-1FA79E71E67E}" type="pres">
      <dgm:prSet presAssocID="{6D70E2AA-40BF-4D49-99CF-D2393DD4D035}" presName="conn" presStyleLbl="parChTrans1D2" presStyleIdx="0" presStyleCnt="1"/>
      <dgm:spPr/>
      <dgm:t>
        <a:bodyPr/>
        <a:lstStyle/>
        <a:p>
          <a:endParaRPr lang="de-CH"/>
        </a:p>
      </dgm:t>
    </dgm:pt>
    <dgm:pt modelId="{20A9C902-2AA2-4535-95CF-1B6DBD234814}" type="pres">
      <dgm:prSet presAssocID="{6D70E2AA-40BF-4D49-99CF-D2393DD4D035}" presName="extraNode" presStyleLbl="node1" presStyleIdx="0" presStyleCnt="3"/>
      <dgm:spPr/>
    </dgm:pt>
    <dgm:pt modelId="{1BF4956C-BA5B-4313-B096-F2E8911C9FDA}" type="pres">
      <dgm:prSet presAssocID="{6D70E2AA-40BF-4D49-99CF-D2393DD4D035}" presName="dstNode" presStyleLbl="node1" presStyleIdx="0" presStyleCnt="3"/>
      <dgm:spPr/>
    </dgm:pt>
    <dgm:pt modelId="{A910456B-7D37-43F2-8718-E9AD6886B4BF}" type="pres">
      <dgm:prSet presAssocID="{8FE5ACB9-C856-46E2-B0F0-F08FABA3F1E0}" presName="text_1" presStyleLbl="node1" presStyleIdx="0" presStyleCnt="3">
        <dgm:presLayoutVars>
          <dgm:bulletEnabled val="1"/>
        </dgm:presLayoutVars>
      </dgm:prSet>
      <dgm:spPr/>
      <dgm:t>
        <a:bodyPr/>
        <a:lstStyle/>
        <a:p>
          <a:endParaRPr lang="de-CH"/>
        </a:p>
      </dgm:t>
    </dgm:pt>
    <dgm:pt modelId="{7B7CA715-FD13-403F-8915-DEBF647E2E5D}" type="pres">
      <dgm:prSet presAssocID="{8FE5ACB9-C856-46E2-B0F0-F08FABA3F1E0}" presName="accent_1" presStyleCnt="0"/>
      <dgm:spPr/>
    </dgm:pt>
    <dgm:pt modelId="{AC515ACD-E5DC-44BC-9AD0-1B216FCCD0D3}" type="pres">
      <dgm:prSet presAssocID="{8FE5ACB9-C856-46E2-B0F0-F08FABA3F1E0}" presName="accentRepeatNode" presStyleLbl="solidFgAcc1" presStyleIdx="0" presStyleCnt="3"/>
      <dgm:spPr/>
    </dgm:pt>
    <dgm:pt modelId="{DD5CD06B-DB58-4023-884F-6F84456E8A28}" type="pres">
      <dgm:prSet presAssocID="{8A9CBAAD-FE8D-46B4-A1C4-0F2A3E6AC72C}" presName="text_2" presStyleLbl="node1" presStyleIdx="1" presStyleCnt="3">
        <dgm:presLayoutVars>
          <dgm:bulletEnabled val="1"/>
        </dgm:presLayoutVars>
      </dgm:prSet>
      <dgm:spPr/>
      <dgm:t>
        <a:bodyPr/>
        <a:lstStyle/>
        <a:p>
          <a:endParaRPr lang="de-CH"/>
        </a:p>
      </dgm:t>
    </dgm:pt>
    <dgm:pt modelId="{44BA3DDE-74FB-4A1B-9327-C39BF023CD72}" type="pres">
      <dgm:prSet presAssocID="{8A9CBAAD-FE8D-46B4-A1C4-0F2A3E6AC72C}" presName="accent_2" presStyleCnt="0"/>
      <dgm:spPr/>
    </dgm:pt>
    <dgm:pt modelId="{461DA7C1-1209-485C-9773-3DDED5562869}" type="pres">
      <dgm:prSet presAssocID="{8A9CBAAD-FE8D-46B4-A1C4-0F2A3E6AC72C}" presName="accentRepeatNode" presStyleLbl="solidFgAcc1" presStyleIdx="1" presStyleCnt="3"/>
      <dgm:spPr/>
    </dgm:pt>
    <dgm:pt modelId="{A03364B3-FF2B-450C-BB28-CF0EA3FA160C}" type="pres">
      <dgm:prSet presAssocID="{C432A976-1B71-4B3D-9DA1-598E42C5AB0B}" presName="text_3" presStyleLbl="node1" presStyleIdx="2" presStyleCnt="3">
        <dgm:presLayoutVars>
          <dgm:bulletEnabled val="1"/>
        </dgm:presLayoutVars>
      </dgm:prSet>
      <dgm:spPr/>
      <dgm:t>
        <a:bodyPr/>
        <a:lstStyle/>
        <a:p>
          <a:endParaRPr lang="de-CH"/>
        </a:p>
      </dgm:t>
    </dgm:pt>
    <dgm:pt modelId="{621CC4DA-EF62-4482-99B3-476CCAAE7BBF}" type="pres">
      <dgm:prSet presAssocID="{C432A976-1B71-4B3D-9DA1-598E42C5AB0B}" presName="accent_3" presStyleCnt="0"/>
      <dgm:spPr/>
    </dgm:pt>
    <dgm:pt modelId="{262283D1-4A49-4492-925E-FD519F922214}" type="pres">
      <dgm:prSet presAssocID="{C432A976-1B71-4B3D-9DA1-598E42C5AB0B}" presName="accentRepeatNode" presStyleLbl="solidFgAcc1" presStyleIdx="2" presStyleCnt="3"/>
      <dgm:spPr/>
    </dgm:pt>
  </dgm:ptLst>
  <dgm:cxnLst>
    <dgm:cxn modelId="{0AA60D08-1711-4156-9EE4-B039CA07DD34}" type="presOf" srcId="{6D70E2AA-40BF-4D49-99CF-D2393DD4D035}" destId="{DE5CC253-A66B-49C4-B9CA-5C24E9DA8FC3}" srcOrd="0" destOrd="0" presId="urn:microsoft.com/office/officeart/2008/layout/VerticalCurvedList"/>
    <dgm:cxn modelId="{4A5E5E9A-0E8E-4805-99F0-68003C67193E}" type="presOf" srcId="{C432A976-1B71-4B3D-9DA1-598E42C5AB0B}" destId="{A03364B3-FF2B-450C-BB28-CF0EA3FA160C}" srcOrd="0" destOrd="0" presId="urn:microsoft.com/office/officeart/2008/layout/VerticalCurvedList"/>
    <dgm:cxn modelId="{591D381C-5DC0-4115-948F-B56816E83E00}" type="presOf" srcId="{8FE5ACB9-C856-46E2-B0F0-F08FABA3F1E0}" destId="{A910456B-7D37-43F2-8718-E9AD6886B4BF}" srcOrd="0" destOrd="0" presId="urn:microsoft.com/office/officeart/2008/layout/VerticalCurvedList"/>
    <dgm:cxn modelId="{00A1F9FB-0288-4AD4-BBFE-F39A57CE00AE}" srcId="{6D70E2AA-40BF-4D49-99CF-D2393DD4D035}" destId="{C432A976-1B71-4B3D-9DA1-598E42C5AB0B}" srcOrd="2" destOrd="0" parTransId="{E89243CA-47DA-4651-85A5-09A9780CD8C8}" sibTransId="{162BD153-D3D3-4B84-A609-9E7851CA0333}"/>
    <dgm:cxn modelId="{B15F556C-31F3-42CD-A17E-E5737B89D37D}" type="presOf" srcId="{8A9CBAAD-FE8D-46B4-A1C4-0F2A3E6AC72C}" destId="{DD5CD06B-DB58-4023-884F-6F84456E8A28}" srcOrd="0" destOrd="0" presId="urn:microsoft.com/office/officeart/2008/layout/VerticalCurvedList"/>
    <dgm:cxn modelId="{6F18E84B-7440-4CC6-BFD3-7DA53BDF6637}" srcId="{6D70E2AA-40BF-4D49-99CF-D2393DD4D035}" destId="{8FE5ACB9-C856-46E2-B0F0-F08FABA3F1E0}" srcOrd="0" destOrd="0" parTransId="{EA3DDBEC-2C9F-4056-A8D9-358596F2CE58}" sibTransId="{259FC111-109B-46DE-A9B8-3D2F71C16A8C}"/>
    <dgm:cxn modelId="{77EC2C53-CB2C-4B38-AC14-3E5487135AB8}" type="presOf" srcId="{259FC111-109B-46DE-A9B8-3D2F71C16A8C}" destId="{8A421105-6AF1-43B1-994A-1FA79E71E67E}" srcOrd="0" destOrd="0" presId="urn:microsoft.com/office/officeart/2008/layout/VerticalCurvedList"/>
    <dgm:cxn modelId="{89EF6C32-7032-45B4-866E-DC7CE0470822}" srcId="{6D70E2AA-40BF-4D49-99CF-D2393DD4D035}" destId="{8A9CBAAD-FE8D-46B4-A1C4-0F2A3E6AC72C}" srcOrd="1" destOrd="0" parTransId="{1CC1B271-3BAD-43F8-B506-D24BE4E6ED52}" sibTransId="{F69EA509-6C23-4FEC-BC8E-BA732EC61902}"/>
    <dgm:cxn modelId="{4D309CAC-5900-42EF-AED4-DE59B013674A}" type="presParOf" srcId="{DE5CC253-A66B-49C4-B9CA-5C24E9DA8FC3}" destId="{AEF229E3-D775-4B27-BAE6-C0936C706C09}" srcOrd="0" destOrd="0" presId="urn:microsoft.com/office/officeart/2008/layout/VerticalCurvedList"/>
    <dgm:cxn modelId="{8E999300-98FD-4ACB-99F2-C988F110918B}" type="presParOf" srcId="{AEF229E3-D775-4B27-BAE6-C0936C706C09}" destId="{FE917945-7BFC-420F-80EB-E88F31877F4F}" srcOrd="0" destOrd="0" presId="urn:microsoft.com/office/officeart/2008/layout/VerticalCurvedList"/>
    <dgm:cxn modelId="{2903D8BA-2B2E-4590-90E7-734D3FD4ADA9}" type="presParOf" srcId="{FE917945-7BFC-420F-80EB-E88F31877F4F}" destId="{1DEC142E-AD45-4548-B019-6DC4E233BFA5}" srcOrd="0" destOrd="0" presId="urn:microsoft.com/office/officeart/2008/layout/VerticalCurvedList"/>
    <dgm:cxn modelId="{D2F4698D-84B0-4B5D-B4B6-C8DF9DB90326}" type="presParOf" srcId="{FE917945-7BFC-420F-80EB-E88F31877F4F}" destId="{8A421105-6AF1-43B1-994A-1FA79E71E67E}" srcOrd="1" destOrd="0" presId="urn:microsoft.com/office/officeart/2008/layout/VerticalCurvedList"/>
    <dgm:cxn modelId="{4A39FFCD-C8E0-4789-894B-C8F34B985A1E}" type="presParOf" srcId="{FE917945-7BFC-420F-80EB-E88F31877F4F}" destId="{20A9C902-2AA2-4535-95CF-1B6DBD234814}" srcOrd="2" destOrd="0" presId="urn:microsoft.com/office/officeart/2008/layout/VerticalCurvedList"/>
    <dgm:cxn modelId="{192713C0-28EC-4FD5-AE5E-76D938119682}" type="presParOf" srcId="{FE917945-7BFC-420F-80EB-E88F31877F4F}" destId="{1BF4956C-BA5B-4313-B096-F2E8911C9FDA}" srcOrd="3" destOrd="0" presId="urn:microsoft.com/office/officeart/2008/layout/VerticalCurvedList"/>
    <dgm:cxn modelId="{AA76D854-DA52-453D-BF7E-5E745B959C74}" type="presParOf" srcId="{AEF229E3-D775-4B27-BAE6-C0936C706C09}" destId="{A910456B-7D37-43F2-8718-E9AD6886B4BF}" srcOrd="1" destOrd="0" presId="urn:microsoft.com/office/officeart/2008/layout/VerticalCurvedList"/>
    <dgm:cxn modelId="{8373D5F0-11BF-477B-BC0C-E8E81146524F}" type="presParOf" srcId="{AEF229E3-D775-4B27-BAE6-C0936C706C09}" destId="{7B7CA715-FD13-403F-8915-DEBF647E2E5D}" srcOrd="2" destOrd="0" presId="urn:microsoft.com/office/officeart/2008/layout/VerticalCurvedList"/>
    <dgm:cxn modelId="{334A3EDC-56E8-423A-937F-D0BA4B1EE480}" type="presParOf" srcId="{7B7CA715-FD13-403F-8915-DEBF647E2E5D}" destId="{AC515ACD-E5DC-44BC-9AD0-1B216FCCD0D3}" srcOrd="0" destOrd="0" presId="urn:microsoft.com/office/officeart/2008/layout/VerticalCurvedList"/>
    <dgm:cxn modelId="{BD4E6E40-7B1C-4E51-BDED-43AC124B7490}" type="presParOf" srcId="{AEF229E3-D775-4B27-BAE6-C0936C706C09}" destId="{DD5CD06B-DB58-4023-884F-6F84456E8A28}" srcOrd="3" destOrd="0" presId="urn:microsoft.com/office/officeart/2008/layout/VerticalCurvedList"/>
    <dgm:cxn modelId="{08D1052B-9BB4-427B-BEF7-379CFF48EB79}" type="presParOf" srcId="{AEF229E3-D775-4B27-BAE6-C0936C706C09}" destId="{44BA3DDE-74FB-4A1B-9327-C39BF023CD72}" srcOrd="4" destOrd="0" presId="urn:microsoft.com/office/officeart/2008/layout/VerticalCurvedList"/>
    <dgm:cxn modelId="{03BF14C5-9CBD-4EDF-BF95-876B98E78492}" type="presParOf" srcId="{44BA3DDE-74FB-4A1B-9327-C39BF023CD72}" destId="{461DA7C1-1209-485C-9773-3DDED5562869}" srcOrd="0" destOrd="0" presId="urn:microsoft.com/office/officeart/2008/layout/VerticalCurvedList"/>
    <dgm:cxn modelId="{7604399E-428A-4EB9-BFA1-FC36F3C077D3}" type="presParOf" srcId="{AEF229E3-D775-4B27-BAE6-C0936C706C09}" destId="{A03364B3-FF2B-450C-BB28-CF0EA3FA160C}" srcOrd="5" destOrd="0" presId="urn:microsoft.com/office/officeart/2008/layout/VerticalCurvedList"/>
    <dgm:cxn modelId="{DDCE25A9-4758-496D-98D2-97FA6079676D}" type="presParOf" srcId="{AEF229E3-D775-4B27-BAE6-C0936C706C09}" destId="{621CC4DA-EF62-4482-99B3-476CCAAE7BBF}" srcOrd="6" destOrd="0" presId="urn:microsoft.com/office/officeart/2008/layout/VerticalCurvedList"/>
    <dgm:cxn modelId="{84582114-5F34-431A-A207-77A469A3B6F8}" type="presParOf" srcId="{621CC4DA-EF62-4482-99B3-476CCAAE7BBF}" destId="{262283D1-4A49-4492-925E-FD519F9222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21105-6AF1-43B1-994A-1FA79E71E67E}">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456B-7D37-43F2-8718-E9AD6886B4BF}">
      <dsp:nvSpPr>
        <dsp:cNvPr id="0" name=""/>
        <dsp:cNvSpPr/>
      </dsp:nvSpPr>
      <dsp:spPr>
        <a:xfrm>
          <a:off x="752110" y="541866"/>
          <a:ext cx="4288885" cy="10837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96520" rIns="96520" bIns="96520" numCol="1" spcCol="1270" anchor="ctr" anchorCtr="0">
          <a:noAutofit/>
        </a:bodyPr>
        <a:lstStyle/>
        <a:p>
          <a:pPr lvl="0" algn="l" defTabSz="1689100">
            <a:lnSpc>
              <a:spcPct val="90000"/>
            </a:lnSpc>
            <a:spcBef>
              <a:spcPct val="0"/>
            </a:spcBef>
            <a:spcAft>
              <a:spcPct val="35000"/>
            </a:spcAft>
          </a:pPr>
          <a:r>
            <a:rPr lang="de-CH" sz="3800" kern="1200" dirty="0" smtClean="0"/>
            <a:t>AUTONOMIE</a:t>
          </a:r>
          <a:endParaRPr lang="de-CH" sz="3800" kern="1200" dirty="0"/>
        </a:p>
      </dsp:txBody>
      <dsp:txXfrm>
        <a:off x="752110" y="541866"/>
        <a:ext cx="4288885" cy="1083733"/>
      </dsp:txXfrm>
    </dsp:sp>
    <dsp:sp modelId="{AC515ACD-E5DC-44BC-9AD0-1B216FCCD0D3}">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CD06B-DB58-4023-884F-6F84456E8A28}">
      <dsp:nvSpPr>
        <dsp:cNvPr id="0" name=""/>
        <dsp:cNvSpPr/>
      </dsp:nvSpPr>
      <dsp:spPr>
        <a:xfrm>
          <a:off x="1146048" y="2167466"/>
          <a:ext cx="3894948"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KOMPETENZ</a:t>
          </a:r>
        </a:p>
      </dsp:txBody>
      <dsp:txXfrm>
        <a:off x="1146048" y="2167466"/>
        <a:ext cx="3894948" cy="1083733"/>
      </dsp:txXfrm>
    </dsp:sp>
    <dsp:sp modelId="{461DA7C1-1209-485C-9773-3DDED5562869}">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364B3-FF2B-450C-BB28-CF0EA3FA160C}">
      <dsp:nvSpPr>
        <dsp:cNvPr id="0" name=""/>
        <dsp:cNvSpPr/>
      </dsp:nvSpPr>
      <dsp:spPr>
        <a:xfrm>
          <a:off x="752110" y="3793066"/>
          <a:ext cx="4288885"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ZUGEHÖRIGKEIT</a:t>
          </a:r>
        </a:p>
      </dsp:txBody>
      <dsp:txXfrm>
        <a:off x="752110" y="3793066"/>
        <a:ext cx="4288885" cy="1083733"/>
      </dsp:txXfrm>
    </dsp:sp>
    <dsp:sp modelId="{262283D1-4A49-4492-925E-FD519F922214}">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9/7/2018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‹Nr.›</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09/07/2018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‹Nr.›</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extLst>
      <p:ext uri="{BB962C8B-B14F-4D97-AF65-F5344CB8AC3E}">
        <p14:creationId xmlns:p14="http://schemas.microsoft.com/office/powerpoint/2010/main" val="3597615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baseline="0" dirty="0" smtClean="0"/>
              <a:t>Ziel: </a:t>
            </a:r>
            <a:r>
              <a:rPr lang="de-CH" sz="1200" b="0" baseline="0" dirty="0" smtClean="0"/>
              <a:t>die </a:t>
            </a:r>
            <a:r>
              <a:rPr lang="de-CH" sz="1200" b="0" baseline="0" dirty="0" err="1" smtClean="0"/>
              <a:t>TrainerInnen</a:t>
            </a:r>
            <a:r>
              <a:rPr lang="de-CH" sz="1200" b="0" baseline="0" dirty="0" smtClean="0"/>
              <a:t> können die verschiedenen Situationen, die in den Fallstudien beschrieben werden, nutzen, um </a:t>
            </a:r>
            <a:r>
              <a:rPr lang="de-CH" sz="1200" b="0" baseline="0" dirty="0" err="1" smtClean="0"/>
              <a:t>StudentInnen</a:t>
            </a:r>
            <a:r>
              <a:rPr lang="de-CH" sz="1200" b="0" baseline="0" dirty="0" smtClean="0"/>
              <a:t> mit Migrationshintergrund zu motivieren, verschiedene Charaktere in deren Umfeld wahrzunehmen. Die </a:t>
            </a:r>
            <a:r>
              <a:rPr lang="de-CH" sz="1200" b="0" baseline="0" dirty="0" err="1" smtClean="0"/>
              <a:t>TrainerInnen</a:t>
            </a:r>
            <a:r>
              <a:rPr lang="de-CH" sz="1200" b="0" baseline="0" dirty="0" smtClean="0"/>
              <a:t> können ebenso ihre eigenen gemachten Erfahrungen verwenden und in die Geschichten einbauen. </a:t>
            </a:r>
          </a:p>
          <a:p>
            <a:r>
              <a:rPr lang="de-CH" sz="1200" b="0" baseline="0" dirty="0" smtClean="0"/>
              <a:t>Die Geschichten beinhalten verschiedene Ursachen der Motivation für Migration in Bezug auf Integration – </a:t>
            </a:r>
            <a:r>
              <a:rPr lang="de-CH" sz="1200" b="1" baseline="0" dirty="0" smtClean="0"/>
              <a:t>hier liegt der Fokus auf der Motivation zur Integration</a:t>
            </a:r>
            <a:endParaRPr lang="de-CH" sz="1200"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11</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Ziel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mit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dieser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Übung</a:t>
            </a:r>
            <a:r>
              <a:rPr lang="en-GB" sz="1200" kern="1200" baseline="0" dirty="0" smtClean="0">
                <a:solidFill>
                  <a:schemeClr val="tx1"/>
                </a:solidFill>
                <a:effectLst/>
                <a:latin typeface="+mn-lt"/>
                <a:ea typeface="+mn-ea"/>
                <a:cs typeface="+mn-cs"/>
              </a:rPr>
              <a:t> Können die </a:t>
            </a:r>
            <a:r>
              <a:rPr lang="en-GB" sz="1200" kern="1200" baseline="0" dirty="0" err="1" smtClean="0">
                <a:solidFill>
                  <a:schemeClr val="tx1"/>
                </a:solidFill>
                <a:effectLst/>
                <a:latin typeface="+mn-lt"/>
                <a:ea typeface="+mn-ea"/>
                <a:cs typeface="+mn-cs"/>
              </a:rPr>
              <a:t>TeilnehmerInnen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ihren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StudentInnen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helfen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einen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persönlichen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Entwicklungsplan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zur</a:t>
            </a:r>
            <a:r>
              <a:rPr lang="en-GB" sz="1200" kern="1200" baseline="0" dirty="0" smtClean="0">
                <a:solidFill>
                  <a:schemeClr val="tx1"/>
                </a:solidFill>
                <a:effectLst/>
                <a:latin typeface="+mn-lt"/>
                <a:ea typeface="+mn-ea"/>
                <a:cs typeface="+mn-cs"/>
              </a:rPr>
              <a:t> Integration </a:t>
            </a:r>
            <a:r>
              <a:rPr lang="en-GB" sz="1200" kern="1200" baseline="0" dirty="0" err="1" smtClean="0">
                <a:solidFill>
                  <a:schemeClr val="tx1"/>
                </a:solidFill>
                <a:effectLst/>
                <a:latin typeface="+mn-lt"/>
                <a:ea typeface="+mn-ea"/>
                <a:cs typeface="+mn-cs"/>
              </a:rPr>
              <a:t>aufzustellen</a:t>
            </a:r>
            <a:r>
              <a:rPr lang="en-GB" sz="1200" kern="1200" baseline="0" dirty="0" smtClean="0">
                <a:solidFill>
                  <a:schemeClr val="tx1"/>
                </a:solidFill>
                <a:effectLst/>
                <a:latin typeface="+mn-lt"/>
                <a:ea typeface="+mn-ea"/>
                <a:cs typeface="+mn-cs"/>
              </a:rPr>
              <a:t> und </a:t>
            </a:r>
            <a:r>
              <a:rPr lang="en-GB" sz="1200" kern="1200" baseline="0" dirty="0" err="1" smtClean="0">
                <a:solidFill>
                  <a:schemeClr val="tx1"/>
                </a:solidFill>
                <a:effectLst/>
                <a:latin typeface="+mn-lt"/>
                <a:ea typeface="+mn-ea"/>
                <a:cs typeface="+mn-cs"/>
              </a:rPr>
              <a:t>diesen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zu</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diskutieren</a:t>
            </a:r>
            <a:r>
              <a:rPr lang="en-GB" sz="1200" kern="1200" baseline="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19</a:t>
            </a:fld>
            <a:endParaRPr lang="en-GB"/>
          </a:p>
        </p:txBody>
      </p:sp>
    </p:spTree>
    <p:extLst>
      <p:ext uri="{BB962C8B-B14F-4D97-AF65-F5344CB8AC3E}">
        <p14:creationId xmlns:p14="http://schemas.microsoft.com/office/powerpoint/2010/main" val="2874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2</a:t>
            </a:fld>
            <a:endParaRPr lang="en-GB"/>
          </a:p>
        </p:txBody>
      </p:sp>
    </p:spTree>
    <p:extLst>
      <p:ext uri="{BB962C8B-B14F-4D97-AF65-F5344CB8AC3E}">
        <p14:creationId xmlns:p14="http://schemas.microsoft.com/office/powerpoint/2010/main" val="13823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b="1" baseline="0" dirty="0" smtClean="0"/>
              <a:t>Ziel: </a:t>
            </a:r>
            <a:r>
              <a:rPr lang="de-CH" sz="1800" b="0" baseline="0" dirty="0" smtClean="0"/>
              <a:t>die </a:t>
            </a:r>
            <a:r>
              <a:rPr lang="de-CH" sz="1800" b="0" baseline="0" dirty="0" err="1" smtClean="0"/>
              <a:t>TrainerInnen</a:t>
            </a:r>
            <a:r>
              <a:rPr lang="de-CH" sz="1800" b="0" baseline="0" dirty="0" smtClean="0"/>
              <a:t> können die verschiedenen Situationen, die in den Fallstudien beschrieben werden, nutzen, um </a:t>
            </a:r>
            <a:r>
              <a:rPr lang="de-CH" sz="1800" b="0" baseline="0" dirty="0" err="1" smtClean="0"/>
              <a:t>StudentInnen</a:t>
            </a:r>
            <a:r>
              <a:rPr lang="de-CH" sz="1800" b="0" baseline="0" dirty="0" smtClean="0"/>
              <a:t> mit Migrationshintergrund zu motivieren, verschiedene Charaktere in deren Umfeld wahrzunehmen. Die </a:t>
            </a:r>
            <a:r>
              <a:rPr lang="de-CH" sz="1800" b="0" baseline="0" dirty="0" err="1" smtClean="0"/>
              <a:t>TrainerInnen</a:t>
            </a:r>
            <a:r>
              <a:rPr lang="de-CH" sz="1800" b="0" baseline="0" dirty="0" smtClean="0"/>
              <a:t> können ebenso ihre eigenen gemachten Erfahrungen verwenden und in die Geschichten einbauen. </a:t>
            </a:r>
          </a:p>
          <a:p>
            <a:r>
              <a:rPr lang="de-CH" sz="1800" b="0" baseline="0" dirty="0" smtClean="0"/>
              <a:t>Die Geschichten beinhalten verschiedene Ursachen der Motivation für Migration in Bezug auf Integration – </a:t>
            </a:r>
            <a:r>
              <a:rPr lang="de-CH" sz="1800" b="1" baseline="0" dirty="0" smtClean="0"/>
              <a:t>hier liegt der Fokus auf der Motivation zur Migration</a:t>
            </a:r>
            <a:endParaRPr lang="de-CH" sz="1800" b="1"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426549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baseline="0" dirty="0" smtClean="0"/>
              <a:t>Ziel: </a:t>
            </a:r>
            <a:r>
              <a:rPr lang="de-CH" sz="1200" b="0" baseline="0" dirty="0" smtClean="0"/>
              <a:t>die </a:t>
            </a:r>
            <a:r>
              <a:rPr lang="de-CH" sz="1200" b="0" baseline="0" dirty="0" err="1" smtClean="0"/>
              <a:t>TrainerInnen</a:t>
            </a:r>
            <a:r>
              <a:rPr lang="de-CH" sz="1200" b="0" baseline="0" dirty="0" smtClean="0"/>
              <a:t> können die verschiedenen Situationen, die in den Fallstudien beschrieben werden, nutzen, um </a:t>
            </a:r>
            <a:r>
              <a:rPr lang="de-CH" sz="1200" b="0" baseline="0" dirty="0" err="1" smtClean="0"/>
              <a:t>StudentInnen</a:t>
            </a:r>
            <a:r>
              <a:rPr lang="de-CH" sz="1200" b="0" baseline="0" dirty="0" smtClean="0"/>
              <a:t> mit Migrationshintergrund zu motivieren, verschiedene Charaktere in deren Umfeld wahrzunehmen. Die </a:t>
            </a:r>
            <a:r>
              <a:rPr lang="de-CH" sz="1200" b="0" baseline="0" dirty="0" err="1" smtClean="0"/>
              <a:t>TrainerInnen</a:t>
            </a:r>
            <a:r>
              <a:rPr lang="de-CH" sz="1200" b="0" baseline="0" dirty="0" smtClean="0"/>
              <a:t> können ebenso ihre eigenen gemachten Erfahrungen verwenden und in die Geschichten einbauen. </a:t>
            </a:r>
          </a:p>
          <a:p>
            <a:r>
              <a:rPr lang="de-CH" sz="1200" b="0" baseline="0" dirty="0" smtClean="0"/>
              <a:t>Die Geschichten beinhalten verschiedene Ursachen der Motivation für Migration in Bezug auf Integration – </a:t>
            </a:r>
            <a:r>
              <a:rPr lang="de-CH" sz="1200" b="1" baseline="0" dirty="0" smtClean="0"/>
              <a:t>hier liegt der Fokus auf der Motivation zur Migration</a:t>
            </a:r>
            <a:endParaRPr lang="de-CH" sz="1200"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5</a:t>
            </a:fld>
            <a:endParaRPr lang="en-GB"/>
          </a:p>
        </p:txBody>
      </p:sp>
    </p:spTree>
    <p:extLst>
      <p:ext uri="{BB962C8B-B14F-4D97-AF65-F5344CB8AC3E}">
        <p14:creationId xmlns:p14="http://schemas.microsoft.com/office/powerpoint/2010/main" val="266363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baseline="0" dirty="0" smtClean="0"/>
              <a:t>Ziel: </a:t>
            </a:r>
            <a:r>
              <a:rPr lang="de-CH" sz="1200" b="0" baseline="0" dirty="0" smtClean="0"/>
              <a:t>die </a:t>
            </a:r>
            <a:r>
              <a:rPr lang="de-CH" sz="1200" b="0" baseline="0" dirty="0" err="1" smtClean="0"/>
              <a:t>TrainerInnen</a:t>
            </a:r>
            <a:r>
              <a:rPr lang="de-CH" sz="1200" b="0" baseline="0" dirty="0" smtClean="0"/>
              <a:t> können die verschiedenen Situationen, die in den Fallstudien beschrieben werden, nutzen, um </a:t>
            </a:r>
            <a:r>
              <a:rPr lang="de-CH" sz="1200" b="0" baseline="0" dirty="0" err="1" smtClean="0"/>
              <a:t>StudentInnen</a:t>
            </a:r>
            <a:r>
              <a:rPr lang="de-CH" sz="1200" b="0" baseline="0" dirty="0" smtClean="0"/>
              <a:t> mit Migrationshintergrund zu motivieren, verschiedene Charaktere in deren Umfeld wahrzunehmen. Die </a:t>
            </a:r>
            <a:r>
              <a:rPr lang="de-CH" sz="1200" b="0" baseline="0" dirty="0" err="1" smtClean="0"/>
              <a:t>TrainerInnen</a:t>
            </a:r>
            <a:r>
              <a:rPr lang="de-CH" sz="1200" b="0" baseline="0" dirty="0" smtClean="0"/>
              <a:t> können ebenso ihre eigenen gemachten Erfahrungen verwenden und in die Geschichten einbauen. </a:t>
            </a:r>
          </a:p>
          <a:p>
            <a:r>
              <a:rPr lang="de-CH" sz="1200" b="0" baseline="0" dirty="0" smtClean="0"/>
              <a:t>Die Geschichten beinhalten verschiedene Ursachen der Motivation für Migration in Bezug auf Integration – </a:t>
            </a:r>
            <a:r>
              <a:rPr lang="de-CH" sz="1200" b="1" baseline="0" dirty="0" smtClean="0"/>
              <a:t>hier liegt der Fokus auf der Motivation zur Migration</a:t>
            </a:r>
            <a:endParaRPr lang="de-CH" sz="1200"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6</a:t>
            </a:fld>
            <a:endParaRPr lang="en-GB"/>
          </a:p>
        </p:txBody>
      </p:sp>
    </p:spTree>
    <p:extLst>
      <p:ext uri="{BB962C8B-B14F-4D97-AF65-F5344CB8AC3E}">
        <p14:creationId xmlns:p14="http://schemas.microsoft.com/office/powerpoint/2010/main" val="400232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baseline="0" dirty="0" smtClean="0"/>
              <a:t>Ziel: </a:t>
            </a:r>
            <a:r>
              <a:rPr lang="de-CH" sz="1200" b="0" baseline="0" dirty="0" smtClean="0"/>
              <a:t>die </a:t>
            </a:r>
            <a:r>
              <a:rPr lang="de-CH" sz="1200" b="0" baseline="0" dirty="0" err="1" smtClean="0"/>
              <a:t>TrainerInnen</a:t>
            </a:r>
            <a:r>
              <a:rPr lang="de-CH" sz="1200" b="0" baseline="0" dirty="0" smtClean="0"/>
              <a:t> können die verschiedenen Situationen, die in den Fallstudien beschrieben werden, nutzen, um </a:t>
            </a:r>
            <a:r>
              <a:rPr lang="de-CH" sz="1200" b="0" baseline="0" dirty="0" err="1" smtClean="0"/>
              <a:t>StudentInnen</a:t>
            </a:r>
            <a:r>
              <a:rPr lang="de-CH" sz="1200" b="0" baseline="0" dirty="0" smtClean="0"/>
              <a:t> mit Migrationshintergrund zu motivieren, verschiedene Charaktere in deren Umfeld wahrzunehmen. Die </a:t>
            </a:r>
            <a:r>
              <a:rPr lang="de-CH" sz="1200" b="0" baseline="0" dirty="0" err="1" smtClean="0"/>
              <a:t>TrainerInnen</a:t>
            </a:r>
            <a:r>
              <a:rPr lang="de-CH" sz="1200" b="0" baseline="0" dirty="0" smtClean="0"/>
              <a:t> können ebenso ihre eigenen gemachten Erfahrungen verwenden und in die Geschichten einbauen. </a:t>
            </a:r>
          </a:p>
          <a:p>
            <a:r>
              <a:rPr lang="de-CH" sz="1200" b="0" baseline="0" dirty="0" smtClean="0"/>
              <a:t>Die Geschichten beinhalten verschiedene Ursachen der Motivation für Migration in Bezug auf Integration – </a:t>
            </a:r>
            <a:r>
              <a:rPr lang="de-CH" sz="1200" b="1" baseline="0" dirty="0" smtClean="0"/>
              <a:t>hier liegt der Fokus auf der Motivation zur Migration</a:t>
            </a:r>
            <a:endParaRPr lang="de-CH" sz="1200"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7</a:t>
            </a:fld>
            <a:endParaRPr lang="en-GB"/>
          </a:p>
        </p:txBody>
      </p:sp>
    </p:spTree>
    <p:extLst>
      <p:ext uri="{BB962C8B-B14F-4D97-AF65-F5344CB8AC3E}">
        <p14:creationId xmlns:p14="http://schemas.microsoft.com/office/powerpoint/2010/main" val="12225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baseline="0" dirty="0" smtClean="0"/>
              <a:t>Ziel: </a:t>
            </a:r>
            <a:r>
              <a:rPr lang="de-CH" sz="1200" b="0" baseline="0" dirty="0" smtClean="0"/>
              <a:t>die </a:t>
            </a:r>
            <a:r>
              <a:rPr lang="de-CH" sz="1200" b="0" baseline="0" dirty="0" err="1" smtClean="0"/>
              <a:t>TrainerInnen</a:t>
            </a:r>
            <a:r>
              <a:rPr lang="de-CH" sz="1200" b="0" baseline="0" dirty="0" smtClean="0"/>
              <a:t> können die verschiedenen Situationen, die in den Fallstudien beschrieben werden, nutzen, um </a:t>
            </a:r>
            <a:r>
              <a:rPr lang="de-CH" sz="1200" b="0" baseline="0" dirty="0" err="1" smtClean="0"/>
              <a:t>StudentInnen</a:t>
            </a:r>
            <a:r>
              <a:rPr lang="de-CH" sz="1200" b="0" baseline="0" dirty="0" smtClean="0"/>
              <a:t> mit Migrationshintergrund zu motivieren, verschiedene Charaktere in deren Umfeld wahrzunehmen. Die </a:t>
            </a:r>
            <a:r>
              <a:rPr lang="de-CH" sz="1200" b="0" baseline="0" dirty="0" err="1" smtClean="0"/>
              <a:t>TrainerInnen</a:t>
            </a:r>
            <a:r>
              <a:rPr lang="de-CH" sz="1200" b="0" baseline="0" dirty="0" smtClean="0"/>
              <a:t> können ebenso ihre eigenen gemachten Erfahrungen verwenden und in die Geschichten einbauen. </a:t>
            </a:r>
          </a:p>
          <a:p>
            <a:r>
              <a:rPr lang="de-CH" sz="1200" b="0" baseline="0" dirty="0" smtClean="0"/>
              <a:t>Die Geschichten beinhalten verschiedene Ursachen der Motivation für Migration in Bezug auf Integration – </a:t>
            </a:r>
            <a:r>
              <a:rPr lang="de-CH" sz="1200" b="1" baseline="0" dirty="0" smtClean="0"/>
              <a:t>hier liegt der Fokus auf der Motivation zur Integration</a:t>
            </a:r>
            <a:endParaRPr lang="de-CH" sz="1200"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8</a:t>
            </a:fld>
            <a:endParaRPr lang="en-GB"/>
          </a:p>
        </p:txBody>
      </p:sp>
    </p:spTree>
    <p:extLst>
      <p:ext uri="{BB962C8B-B14F-4D97-AF65-F5344CB8AC3E}">
        <p14:creationId xmlns:p14="http://schemas.microsoft.com/office/powerpoint/2010/main" val="111752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baseline="0" dirty="0" smtClean="0"/>
              <a:t>Ziel: </a:t>
            </a:r>
            <a:r>
              <a:rPr lang="de-CH" sz="1200" b="0" baseline="0" dirty="0" smtClean="0"/>
              <a:t>die </a:t>
            </a:r>
            <a:r>
              <a:rPr lang="de-CH" sz="1200" b="0" baseline="0" dirty="0" err="1" smtClean="0"/>
              <a:t>TrainerInnen</a:t>
            </a:r>
            <a:r>
              <a:rPr lang="de-CH" sz="1200" b="0" baseline="0" dirty="0" smtClean="0"/>
              <a:t> können die verschiedenen Situationen, die in den Fallstudien beschrieben werden, nutzen, um </a:t>
            </a:r>
            <a:r>
              <a:rPr lang="de-CH" sz="1200" b="0" baseline="0" dirty="0" err="1" smtClean="0"/>
              <a:t>StudentInnen</a:t>
            </a:r>
            <a:r>
              <a:rPr lang="de-CH" sz="1200" b="0" baseline="0" dirty="0" smtClean="0"/>
              <a:t> mit Migrationshintergrund zu motivieren, verschiedene Charaktere in deren Umfeld wahrzunehmen. Die </a:t>
            </a:r>
            <a:r>
              <a:rPr lang="de-CH" sz="1200" b="0" baseline="0" dirty="0" err="1" smtClean="0"/>
              <a:t>TrainerInnen</a:t>
            </a:r>
            <a:r>
              <a:rPr lang="de-CH" sz="1200" b="0" baseline="0" dirty="0" smtClean="0"/>
              <a:t> können ebenso ihre eigenen gemachten Erfahrungen verwenden und in die Geschichten einbauen. </a:t>
            </a:r>
          </a:p>
          <a:p>
            <a:r>
              <a:rPr lang="de-CH" sz="1200" b="0" baseline="0" dirty="0" smtClean="0"/>
              <a:t>Die Geschichten beinhalten verschiedene Ursachen der Motivation für Migration in Bezug auf Integration – </a:t>
            </a:r>
            <a:r>
              <a:rPr lang="de-CH" sz="1200" b="1" baseline="0" dirty="0" smtClean="0"/>
              <a:t>hier liegt der Fokus auf der Motivation zur Integration</a:t>
            </a:r>
            <a:endParaRPr lang="de-CH" sz="1200"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9</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baseline="0" dirty="0" smtClean="0"/>
              <a:t>Ziel: </a:t>
            </a:r>
            <a:r>
              <a:rPr lang="de-CH" sz="1200" b="0" baseline="0" dirty="0" smtClean="0"/>
              <a:t>die </a:t>
            </a:r>
            <a:r>
              <a:rPr lang="de-CH" sz="1200" b="0" baseline="0" dirty="0" err="1" smtClean="0"/>
              <a:t>TrainerInnen</a:t>
            </a:r>
            <a:r>
              <a:rPr lang="de-CH" sz="1200" b="0" baseline="0" dirty="0" smtClean="0"/>
              <a:t> können die verschiedenen Situationen, die in den Fallstudien beschrieben werden, nutzen, um </a:t>
            </a:r>
            <a:r>
              <a:rPr lang="de-CH" sz="1200" b="0" baseline="0" dirty="0" err="1" smtClean="0"/>
              <a:t>StudentInnen</a:t>
            </a:r>
            <a:r>
              <a:rPr lang="de-CH" sz="1200" b="0" baseline="0" dirty="0" smtClean="0"/>
              <a:t> mit Migrationshintergrund zu motivieren, verschiedene Charaktere in deren Umfeld wahrzunehmen. Die </a:t>
            </a:r>
            <a:r>
              <a:rPr lang="de-CH" sz="1200" b="0" baseline="0" dirty="0" err="1" smtClean="0"/>
              <a:t>TrainerInnen</a:t>
            </a:r>
            <a:r>
              <a:rPr lang="de-CH" sz="1200" b="0" baseline="0" dirty="0" smtClean="0"/>
              <a:t> können ebenso ihre eigenen gemachten Erfahrungen verwenden und in die Geschichten einbauen. </a:t>
            </a:r>
          </a:p>
          <a:p>
            <a:r>
              <a:rPr lang="de-CH" sz="1200" b="0" baseline="0" dirty="0" smtClean="0"/>
              <a:t>Die Geschichten beinhalten verschiedene Ursachen der Motivation für Migration in Bezug auf Integration – </a:t>
            </a:r>
            <a:r>
              <a:rPr lang="de-CH" sz="1200" b="1" baseline="0" dirty="0" smtClean="0"/>
              <a:t>hier liegt der Fokus auf der Motivation zur Integration</a:t>
            </a:r>
            <a:endParaRPr lang="de-CH" sz="1200"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10</a:t>
            </a:fld>
            <a:endParaRPr lang="en-GB"/>
          </a:p>
        </p:txBody>
      </p:sp>
    </p:spTree>
    <p:extLst>
      <p:ext uri="{BB962C8B-B14F-4D97-AF65-F5344CB8AC3E}">
        <p14:creationId xmlns:p14="http://schemas.microsoft.com/office/powerpoint/2010/main" val="1163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7/9/2018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7/9/2018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4B3B9CD-92AC-44A7-9066-431851008D30}"/>
              </a:ext>
            </a:extLst>
          </p:cNvPr>
          <p:cNvSpPr>
            <a:spLocks noGrp="1"/>
          </p:cNvSpPr>
          <p:nvPr>
            <p:ph type="ctrTitle" idx="4294967295"/>
          </p:nvPr>
        </p:nvSpPr>
        <p:spPr>
          <a:xfrm>
            <a:off x="455968" y="2323576"/>
            <a:ext cx="5692462" cy="2922587"/>
          </a:xfrm>
          <a:solidFill>
            <a:schemeClr val="bg1"/>
          </a:solidFill>
          <a:ln>
            <a:solidFill>
              <a:srgbClr val="9CBEBD"/>
            </a:solidFill>
          </a:ln>
        </p:spPr>
        <p:txBody>
          <a:bodyPr>
            <a:noAutofit/>
          </a:bodyPr>
          <a:lstStyle/>
          <a:p>
            <a:r>
              <a:rPr lang="de-CH" sz="3600" b="1" dirty="0" smtClean="0">
                <a:solidFill>
                  <a:srgbClr val="9CBEBD"/>
                </a:solidFill>
              </a:rPr>
              <a:t>MOTIVATION. </a:t>
            </a:r>
            <a:br>
              <a:rPr lang="de-CH" sz="3600" b="1" dirty="0" smtClean="0">
                <a:solidFill>
                  <a:srgbClr val="9CBEBD"/>
                </a:solidFill>
              </a:rPr>
            </a:br>
            <a:r>
              <a:rPr lang="de-CH" sz="3600" b="1" dirty="0"/>
              <a:t>DURCH WELCHE ARBEITSWEISE KÖNNEN TRAINEES IHRE MOTIVATION STEIGERN UM IHRE SITUATION ZU bewältigen</a:t>
            </a:r>
            <a:r>
              <a:rPr lang="de-CH" sz="3600" b="1" dirty="0" smtClean="0"/>
              <a:t>?</a:t>
            </a:r>
            <a:endParaRPr lang="el-GR" sz="3600" dirty="0"/>
          </a:p>
        </p:txBody>
      </p:sp>
      <p:pic>
        <p:nvPicPr>
          <p:cNvPr id="7" name="Bildobjekt 6">
            <a:extLst>
              <a:ext uri="{FF2B5EF4-FFF2-40B4-BE49-F238E27FC236}">
                <a16:creationId xmlns:a16="http://schemas.microsoft.com/office/drawing/2014/main" xmlns=""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83710" y="6143651"/>
            <a:ext cx="2238113" cy="369332"/>
          </a:xfrm>
          <a:prstGeom prst="rect">
            <a:avLst/>
          </a:prstGeom>
        </p:spPr>
        <p:txBody>
          <a:bodyPr wrap="none">
            <a:spAutoFit/>
          </a:bodyPr>
          <a:lstStyle/>
          <a:p>
            <a:r>
              <a:rPr lang="sv-SE" dirty="0" smtClean="0"/>
              <a:t>Associazione seed</a:t>
            </a:r>
            <a:endParaRPr lang="sv-SE" dirty="0"/>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022" y="1527907"/>
            <a:ext cx="5243848" cy="3985324"/>
          </a:xfrm>
          <a:prstGeom prst="rect">
            <a:avLst/>
          </a:prstGeom>
        </p:spPr>
      </p:pic>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FALLSTUDIEN</a:t>
            </a:r>
            <a:endParaRPr lang="de-CH" dirty="0"/>
          </a:p>
        </p:txBody>
      </p:sp>
      <p:sp>
        <p:nvSpPr>
          <p:cNvPr id="3" name="Inhaltsplatzhalter 2"/>
          <p:cNvSpPr>
            <a:spLocks noGrp="1"/>
          </p:cNvSpPr>
          <p:nvPr>
            <p:ph idx="1"/>
          </p:nvPr>
        </p:nvSpPr>
        <p:spPr>
          <a:xfrm>
            <a:off x="5746531" y="801939"/>
            <a:ext cx="5678424" cy="5623915"/>
          </a:xfrm>
        </p:spPr>
        <p:txBody>
          <a:bodyPr>
            <a:normAutofit lnSpcReduction="10000"/>
          </a:bodyPr>
          <a:lstStyle/>
          <a:p>
            <a:r>
              <a:rPr lang="de-AT" dirty="0"/>
              <a:t>Ich mag die französische Kultur wirklich gerne … mich in Frankreich zu integrieren, bedeutete auch, dass ich alle Feiertage hier wahrnehme … Weihnachten, Ostern, …. ich mag es, diese Feiertage mit meinen französischen Freunden gemeinsam zu feiern …. indem ich mein Land verließ, verlor ich auch meinen Job… und auch den Kontakt zu meinen Freunden, meiner Familie … nichtsdestotrotz war ich glücklich über die Möglichkeit, in Frankreich leben zu können… als ich in Frankreich angekommen bin, war es mir wichtig, mich in meinem Job wohl zu fühlen… aber der soziale Aspekt war noch wichtiger für mich … deswegen hab ich mich </a:t>
            </a:r>
            <a:r>
              <a:rPr lang="de-AT" dirty="0" smtClean="0"/>
              <a:t>bei </a:t>
            </a:r>
            <a:r>
              <a:rPr lang="de-AT" dirty="0"/>
              <a:t>dieser </a:t>
            </a:r>
            <a:r>
              <a:rPr lang="de-AT" dirty="0" smtClean="0"/>
              <a:t>Sache auch </a:t>
            </a:r>
            <a:r>
              <a:rPr lang="de-AT" dirty="0"/>
              <a:t>mehr bemüht … ich wollte keine Einladungen zu Familien- oder Kulturveranstaltungen ausschlagen</a:t>
            </a:r>
          </a:p>
        </p:txBody>
      </p:sp>
      <p:sp>
        <p:nvSpPr>
          <p:cNvPr id="4" name="Textplatzhalter 3"/>
          <p:cNvSpPr>
            <a:spLocks noGrp="1"/>
          </p:cNvSpPr>
          <p:nvPr>
            <p:ph type="body" sz="half" idx="2"/>
          </p:nvPr>
        </p:nvSpPr>
        <p:spPr>
          <a:xfrm>
            <a:off x="1024128" y="1996249"/>
            <a:ext cx="4389120" cy="3762294"/>
          </a:xfrm>
        </p:spPr>
        <p:txBody>
          <a:bodyPr/>
          <a:lstStyle/>
          <a:p>
            <a:r>
              <a:rPr lang="de-CH" dirty="0" smtClean="0"/>
              <a:t>EIN MAROKKANISCHER GESCHÄFTSFÜHRER</a:t>
            </a:r>
            <a:br>
              <a:rPr lang="de-CH" dirty="0" smtClean="0"/>
            </a:br>
            <a:r>
              <a:rPr lang="de-CH" dirty="0" smtClean="0"/>
              <a:t>Zu dieser Zeit war die politische Situation in Marokko </a:t>
            </a:r>
            <a:r>
              <a:rPr lang="de-CH" dirty="0" err="1" smtClean="0"/>
              <a:t>verherend</a:t>
            </a:r>
            <a:r>
              <a:rPr lang="de-CH" dirty="0" smtClean="0"/>
              <a:t> </a:t>
            </a:r>
            <a:r>
              <a:rPr lang="de-CH" dirty="0" smtClean="0"/>
              <a:t>… es gab auch eine hohe Anzahl an Arbeitslosen … aber ich habe mich selbst nie als politischen oder wirtschaftlichen Flüchtling gesehen … Frankreich hat mich schon immer angezogen</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4204070"/>
            <a:ext cx="3329806" cy="2221785"/>
          </a:xfrm>
          <a:prstGeom prst="rect">
            <a:avLst/>
          </a:prstGeom>
        </p:spPr>
      </p:pic>
    </p:spTree>
    <p:extLst>
      <p:ext uri="{BB962C8B-B14F-4D97-AF65-F5344CB8AC3E}">
        <p14:creationId xmlns:p14="http://schemas.microsoft.com/office/powerpoint/2010/main" val="428698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FALLSTUDIEN</a:t>
            </a:r>
            <a:endParaRPr lang="de-CH" dirty="0"/>
          </a:p>
        </p:txBody>
      </p:sp>
      <p:sp>
        <p:nvSpPr>
          <p:cNvPr id="3" name="Inhaltsplatzhalter 2"/>
          <p:cNvSpPr>
            <a:spLocks noGrp="1"/>
          </p:cNvSpPr>
          <p:nvPr>
            <p:ph idx="1"/>
          </p:nvPr>
        </p:nvSpPr>
        <p:spPr/>
        <p:txBody>
          <a:bodyPr>
            <a:normAutofit lnSpcReduction="10000"/>
          </a:bodyPr>
          <a:lstStyle/>
          <a:p>
            <a:r>
              <a:rPr lang="de-AT" dirty="0" smtClean="0"/>
              <a:t>…  </a:t>
            </a:r>
            <a:r>
              <a:rPr lang="de-AT" dirty="0"/>
              <a:t>Ich mach viel Sport in einem multikulturellen Verein hier …  ich mag es sehr, es ist wie eine große Familie, da es Personen in jedem Alter hier gibt … mit denen kann ich ausgehen und mich als Teil einer Gemeinschaft fühlen … es stimmt, dass ich meinen Job in Deutschland aufgegeben habe … es war nicht leicht … es war sehr wichtig für mich, mich in meiner neuen Stadt wohlzufühlen … mich auszukennen … deswegen habe ich auch soviel Kraft in sportliche Aktivitäten nach meiner Ankunft in Frankreich investiert … auch wenn ich meinen Job als genauso wichtig erachtet habe … und das ich tun musste, was ich konnte, um es zu schaffen …</a:t>
            </a:r>
          </a:p>
        </p:txBody>
      </p:sp>
      <p:sp>
        <p:nvSpPr>
          <p:cNvPr id="4" name="Textplatzhalter 3"/>
          <p:cNvSpPr>
            <a:spLocks noGrp="1"/>
          </p:cNvSpPr>
          <p:nvPr>
            <p:ph type="body" sz="half" idx="2"/>
          </p:nvPr>
        </p:nvSpPr>
        <p:spPr/>
        <p:txBody>
          <a:bodyPr/>
          <a:lstStyle/>
          <a:p>
            <a:r>
              <a:rPr lang="de-CH" dirty="0" smtClean="0"/>
              <a:t>EIN DEUTSCHER QUALITÄTSMANAGER</a:t>
            </a:r>
            <a:br>
              <a:rPr lang="de-CH" dirty="0" smtClean="0"/>
            </a:br>
            <a:r>
              <a:rPr lang="de-CH" dirty="0" smtClean="0"/>
              <a:t>Es gibt immer ein Risiko, aber das Risiko, in Deutschland unglücklich zu werden, liegt bei 100 %. Daher war das Risiko nach Frankreich auszuwandern ein positives Risiko für mich. Ich wollte wirklich in Paris leben … eine multikulturelle Stadt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2066913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TREIBT MICH AN? </a:t>
            </a:r>
            <a:endParaRPr lang="de-CH" dirty="0"/>
          </a:p>
        </p:txBody>
      </p:sp>
      <p:sp>
        <p:nvSpPr>
          <p:cNvPr id="3" name="Inhaltsplatzhalter 2"/>
          <p:cNvSpPr>
            <a:spLocks noGrp="1"/>
          </p:cNvSpPr>
          <p:nvPr>
            <p:ph idx="1"/>
          </p:nvPr>
        </p:nvSpPr>
        <p:spPr/>
        <p:txBody>
          <a:bodyPr>
            <a:normAutofit/>
          </a:bodyPr>
          <a:lstStyle/>
          <a:p>
            <a:r>
              <a:rPr lang="en-US" dirty="0" err="1" smtClean="0"/>
              <a:t>Durch</a:t>
            </a:r>
            <a:r>
              <a:rPr lang="en-US" dirty="0" smtClean="0"/>
              <a:t> die </a:t>
            </a:r>
            <a:r>
              <a:rPr lang="en-US" dirty="0" err="1" smtClean="0"/>
              <a:t>Setzung</a:t>
            </a:r>
            <a:r>
              <a:rPr lang="en-US" dirty="0" smtClean="0"/>
              <a:t> von </a:t>
            </a:r>
            <a:r>
              <a:rPr lang="en-US" dirty="0" err="1" smtClean="0"/>
              <a:t>Zielen</a:t>
            </a:r>
            <a:r>
              <a:rPr lang="en-US" dirty="0" smtClean="0"/>
              <a:t> </a:t>
            </a:r>
            <a:r>
              <a:rPr lang="en-US" dirty="0" err="1" smtClean="0"/>
              <a:t>werden</a:t>
            </a:r>
            <a:r>
              <a:rPr lang="en-US" dirty="0" smtClean="0"/>
              <a:t> </a:t>
            </a:r>
            <a:r>
              <a:rPr lang="en-US" dirty="0" err="1" smtClean="0"/>
              <a:t>Personen</a:t>
            </a:r>
            <a:r>
              <a:rPr lang="en-US" dirty="0" smtClean="0"/>
              <a:t> </a:t>
            </a:r>
            <a:r>
              <a:rPr lang="en-US" dirty="0" err="1" smtClean="0"/>
              <a:t>motiviert</a:t>
            </a:r>
            <a:r>
              <a:rPr lang="en-US" dirty="0" smtClean="0"/>
              <a:t>, </a:t>
            </a:r>
            <a:r>
              <a:rPr lang="en-US" dirty="0" err="1" smtClean="0"/>
              <a:t>Sachen</a:t>
            </a:r>
            <a:r>
              <a:rPr lang="en-US" dirty="0" smtClean="0"/>
              <a:t> </a:t>
            </a:r>
            <a:r>
              <a:rPr lang="en-US" dirty="0" err="1" smtClean="0"/>
              <a:t>zu</a:t>
            </a:r>
            <a:r>
              <a:rPr lang="en-US" dirty="0" smtClean="0"/>
              <a:t> </a:t>
            </a:r>
            <a:r>
              <a:rPr lang="en-US" dirty="0" err="1" smtClean="0"/>
              <a:t>erreichen</a:t>
            </a:r>
            <a:r>
              <a:rPr lang="en-US" dirty="0" smtClean="0"/>
              <a:t>, die </a:t>
            </a:r>
            <a:r>
              <a:rPr lang="en-US" dirty="0" err="1" smtClean="0"/>
              <a:t>sie</a:t>
            </a:r>
            <a:r>
              <a:rPr lang="en-US" dirty="0" smtClean="0"/>
              <a:t> </a:t>
            </a:r>
            <a:r>
              <a:rPr lang="en-US" dirty="0" err="1" smtClean="0"/>
              <a:t>persönlich</a:t>
            </a:r>
            <a:r>
              <a:rPr lang="en-US" dirty="0" smtClean="0"/>
              <a:t> </a:t>
            </a:r>
            <a:r>
              <a:rPr lang="en-US" dirty="0" err="1" smtClean="0"/>
              <a:t>interessieren</a:t>
            </a:r>
            <a:r>
              <a:rPr lang="en-US" dirty="0" smtClean="0"/>
              <a:t>. </a:t>
            </a:r>
            <a:endParaRPr lang="en-US" dirty="0"/>
          </a:p>
          <a:p>
            <a:r>
              <a:rPr lang="en-US" dirty="0" smtClean="0"/>
              <a:t>Die </a:t>
            </a:r>
            <a:r>
              <a:rPr lang="en-US" dirty="0" err="1" smtClean="0"/>
              <a:t>Ziele</a:t>
            </a:r>
            <a:r>
              <a:rPr lang="en-US" dirty="0" smtClean="0"/>
              <a:t> </a:t>
            </a:r>
            <a:r>
              <a:rPr lang="en-US" dirty="0" err="1" smtClean="0"/>
              <a:t>sollten</a:t>
            </a:r>
            <a:r>
              <a:rPr lang="en-US" dirty="0" smtClean="0"/>
              <a:t> </a:t>
            </a:r>
            <a:r>
              <a:rPr lang="en-US" dirty="0" err="1" smtClean="0"/>
              <a:t>spezifisch</a:t>
            </a:r>
            <a:r>
              <a:rPr lang="en-US" dirty="0" smtClean="0"/>
              <a:t>, </a:t>
            </a:r>
            <a:r>
              <a:rPr lang="en-US" dirty="0" err="1" smtClean="0"/>
              <a:t>messbar</a:t>
            </a:r>
            <a:r>
              <a:rPr lang="en-US" dirty="0" smtClean="0"/>
              <a:t>, </a:t>
            </a:r>
            <a:r>
              <a:rPr lang="en-US" dirty="0" err="1" smtClean="0"/>
              <a:t>aktionsorientiert</a:t>
            </a:r>
            <a:r>
              <a:rPr lang="en-US" dirty="0" smtClean="0"/>
              <a:t>, </a:t>
            </a:r>
            <a:r>
              <a:rPr lang="en-US" dirty="0" err="1" smtClean="0"/>
              <a:t>realistsich</a:t>
            </a:r>
            <a:r>
              <a:rPr lang="en-US" dirty="0" smtClean="0"/>
              <a:t> und </a:t>
            </a:r>
            <a:r>
              <a:rPr lang="en-US" dirty="0" err="1" smtClean="0"/>
              <a:t>terminiert</a:t>
            </a:r>
            <a:r>
              <a:rPr lang="en-US" dirty="0" smtClean="0"/>
              <a:t> (=SMART) sein.</a:t>
            </a:r>
            <a:endParaRPr lang="en-US" dirty="0"/>
          </a:p>
          <a:p>
            <a:r>
              <a:rPr lang="de-CH" dirty="0" smtClean="0"/>
              <a:t>Wenn man sich Ziele setzt, die dem SMART-Prinzip entsprechen, können persönliche Meilensteine eher verwirklicht werden.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67" y="2244675"/>
            <a:ext cx="3318101" cy="4500349"/>
          </a:xfrm>
          <a:prstGeom prst="rect">
            <a:avLst/>
          </a:prstGeom>
        </p:spPr>
      </p:pic>
    </p:spTree>
    <p:extLst>
      <p:ext uri="{BB962C8B-B14F-4D97-AF65-F5344CB8AC3E}">
        <p14:creationId xmlns:p14="http://schemas.microsoft.com/office/powerpoint/2010/main" val="379404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TREIBT MICH AN?</a:t>
            </a:r>
            <a:endParaRPr lang="de-CH" dirty="0"/>
          </a:p>
        </p:txBody>
      </p:sp>
      <p:sp>
        <p:nvSpPr>
          <p:cNvPr id="3" name="Inhaltsplatzhalter 2"/>
          <p:cNvSpPr>
            <a:spLocks noGrp="1"/>
          </p:cNvSpPr>
          <p:nvPr>
            <p:ph idx="1"/>
          </p:nvPr>
        </p:nvSpPr>
        <p:spPr/>
        <p:txBody>
          <a:bodyPr>
            <a:normAutofit/>
          </a:bodyPr>
          <a:lstStyle/>
          <a:p>
            <a:r>
              <a:rPr lang="de-CH" dirty="0" smtClean="0"/>
              <a:t>Ihre Einstellung kann durch zweierlei Motivationsarten beeinflusst werden:</a:t>
            </a:r>
          </a:p>
          <a:p>
            <a:endParaRPr lang="de-CH" dirty="0" smtClean="0"/>
          </a:p>
          <a:p>
            <a:pPr marL="457200" indent="-457200">
              <a:buFont typeface="+mj-lt"/>
              <a:buAutoNum type="arabicPeriod"/>
            </a:pPr>
            <a:r>
              <a:rPr lang="de-CH" dirty="0" smtClean="0"/>
              <a:t>die Motivation zur Migration</a:t>
            </a:r>
          </a:p>
          <a:p>
            <a:pPr marL="457200" indent="-457200">
              <a:buFont typeface="+mj-lt"/>
              <a:buAutoNum type="arabicPeriod"/>
            </a:pPr>
            <a:r>
              <a:rPr lang="de-CH" dirty="0" smtClean="0"/>
              <a:t>die Motivation zur Integration</a:t>
            </a:r>
          </a:p>
          <a:p>
            <a:pPr marL="457200" indent="-457200">
              <a:buFont typeface="+mj-lt"/>
              <a:buAutoNum type="arabicPeriod"/>
            </a:pPr>
            <a:endParaRPr lang="de-CH" dirty="0"/>
          </a:p>
          <a:p>
            <a:pPr marL="0" indent="0">
              <a:buNone/>
            </a:pPr>
            <a:r>
              <a:rPr lang="de-CH" dirty="0" smtClean="0"/>
              <a:t>Es ist wichtig, eine Selbstreflexion über beide Punkte durchzuführen, bevor man sich Ziele setzt</a:t>
            </a:r>
            <a:endParaRPr lang="de-CH" dirty="0"/>
          </a:p>
          <a:p>
            <a:pPr marL="0" indent="0">
              <a:buNone/>
            </a:pPr>
            <a:r>
              <a:rPr lang="de-CH" i="1" dirty="0" smtClean="0"/>
              <a:t>…verschiedene Beispiele über vorangegangene Fallstudien…</a:t>
            </a:r>
            <a:endParaRPr lang="de-CH" i="1"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154" r="18070"/>
          <a:stretch/>
        </p:blipFill>
        <p:spPr>
          <a:xfrm>
            <a:off x="244699" y="1996583"/>
            <a:ext cx="5074276" cy="4464318"/>
          </a:xfrm>
          <a:prstGeom prst="rect">
            <a:avLst/>
          </a:prstGeom>
        </p:spPr>
      </p:pic>
    </p:spTree>
    <p:extLst>
      <p:ext uri="{BB962C8B-B14F-4D97-AF65-F5344CB8AC3E}">
        <p14:creationId xmlns:p14="http://schemas.microsoft.com/office/powerpoint/2010/main" val="293161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TREIBT MICH AN?</a:t>
            </a:r>
            <a:endParaRPr lang="de-CH" dirty="0"/>
          </a:p>
        </p:txBody>
      </p:sp>
      <p:sp>
        <p:nvSpPr>
          <p:cNvPr id="3" name="Inhaltsplatzhalter 2"/>
          <p:cNvSpPr>
            <a:spLocks noGrp="1"/>
          </p:cNvSpPr>
          <p:nvPr>
            <p:ph idx="1"/>
          </p:nvPr>
        </p:nvSpPr>
        <p:spPr/>
        <p:txBody>
          <a:bodyPr>
            <a:normAutofit lnSpcReduction="10000"/>
          </a:bodyPr>
          <a:lstStyle/>
          <a:p>
            <a:r>
              <a:rPr lang="de-CH" dirty="0" smtClean="0"/>
              <a:t>Zwei andere Motivationsfaktoren sind auch wichtig zu berücksichtigen:</a:t>
            </a:r>
          </a:p>
          <a:p>
            <a:endParaRPr lang="de-CH" dirty="0" smtClean="0"/>
          </a:p>
          <a:p>
            <a:pPr marL="457200" indent="-457200">
              <a:buFont typeface="+mj-lt"/>
              <a:buAutoNum type="arabicPeriod"/>
            </a:pPr>
            <a:r>
              <a:rPr lang="de-CH" b="1" dirty="0" smtClean="0"/>
              <a:t>Intrinsische Motivation</a:t>
            </a:r>
          </a:p>
          <a:p>
            <a:pPr marL="457200" indent="-457200">
              <a:buFont typeface="+mj-lt"/>
              <a:buAutoNum type="arabicPeriod"/>
            </a:pPr>
            <a:r>
              <a:rPr lang="de-CH" dirty="0" smtClean="0"/>
              <a:t>Extrinsische Motivation </a:t>
            </a:r>
          </a:p>
          <a:p>
            <a:pPr marL="0" indent="0">
              <a:buNone/>
            </a:pPr>
            <a:endParaRPr lang="de-CH" dirty="0"/>
          </a:p>
          <a:p>
            <a:pPr marL="0" indent="0">
              <a:buNone/>
            </a:pPr>
            <a:r>
              <a:rPr lang="en-US" dirty="0" smtClean="0"/>
              <a:t>Im </a:t>
            </a:r>
            <a:r>
              <a:rPr lang="en-US" dirty="0" err="1" smtClean="0"/>
              <a:t>Allgemeinen</a:t>
            </a:r>
            <a:r>
              <a:rPr lang="en-US" dirty="0" smtClean="0"/>
              <a:t> </a:t>
            </a:r>
            <a:r>
              <a:rPr lang="en-US" dirty="0" err="1" smtClean="0"/>
              <a:t>suchen</a:t>
            </a:r>
            <a:r>
              <a:rPr lang="en-US" dirty="0" smtClean="0"/>
              <a:t> und </a:t>
            </a:r>
            <a:r>
              <a:rPr lang="en-US" dirty="0" err="1" smtClean="0"/>
              <a:t>bevorzugen</a:t>
            </a:r>
            <a:r>
              <a:rPr lang="en-US" dirty="0" smtClean="0"/>
              <a:t> Menschen </a:t>
            </a:r>
            <a:r>
              <a:rPr lang="en-US" dirty="0" err="1" smtClean="0"/>
              <a:t>eine</a:t>
            </a:r>
            <a:r>
              <a:rPr lang="en-US" dirty="0" smtClean="0"/>
              <a:t> </a:t>
            </a:r>
            <a:r>
              <a:rPr lang="en-US" dirty="0" err="1" smtClean="0"/>
              <a:t>intrinsische</a:t>
            </a:r>
            <a:r>
              <a:rPr lang="en-US" dirty="0" smtClean="0"/>
              <a:t> Motivation (</a:t>
            </a:r>
            <a:r>
              <a:rPr lang="en-US" dirty="0" err="1" smtClean="0"/>
              <a:t>Selbstbestimmung</a:t>
            </a:r>
            <a:r>
              <a:rPr lang="en-US" dirty="0" smtClean="0"/>
              <a:t>). Dies </a:t>
            </a:r>
            <a:r>
              <a:rPr lang="en-US" dirty="0" err="1" smtClean="0"/>
              <a:t>führt</a:t>
            </a:r>
            <a:r>
              <a:rPr lang="en-US" dirty="0" smtClean="0"/>
              <a:t> </a:t>
            </a:r>
            <a:r>
              <a:rPr lang="en-US" dirty="0" err="1" smtClean="0"/>
              <a:t>zu</a:t>
            </a:r>
            <a:r>
              <a:rPr lang="en-US" dirty="0" smtClean="0"/>
              <a:t> </a:t>
            </a:r>
            <a:r>
              <a:rPr lang="en-US" dirty="0" err="1" smtClean="0"/>
              <a:t>einer</a:t>
            </a:r>
            <a:r>
              <a:rPr lang="en-US" dirty="0" smtClean="0"/>
              <a:t> </a:t>
            </a:r>
            <a:r>
              <a:rPr lang="en-US" dirty="0" err="1" smtClean="0"/>
              <a:t>guten</a:t>
            </a:r>
            <a:r>
              <a:rPr lang="en-US" dirty="0" smtClean="0"/>
              <a:t> </a:t>
            </a:r>
            <a:r>
              <a:rPr lang="en-US" dirty="0" err="1" smtClean="0"/>
              <a:t>Leistung</a:t>
            </a:r>
            <a:r>
              <a:rPr lang="en-US" dirty="0" smtClean="0"/>
              <a:t> und </a:t>
            </a:r>
            <a:r>
              <a:rPr lang="en-US" dirty="0" err="1" smtClean="0"/>
              <a:t>zu</a:t>
            </a:r>
            <a:r>
              <a:rPr lang="en-US" dirty="0" smtClean="0"/>
              <a:t> </a:t>
            </a:r>
            <a:r>
              <a:rPr lang="en-US" dirty="0" err="1" smtClean="0"/>
              <a:t>einem</a:t>
            </a:r>
            <a:r>
              <a:rPr lang="en-US" dirty="0" smtClean="0"/>
              <a:t> </a:t>
            </a:r>
            <a:r>
              <a:rPr lang="en-US" dirty="0" err="1" smtClean="0"/>
              <a:t>hohen</a:t>
            </a:r>
            <a:r>
              <a:rPr lang="en-US" dirty="0" smtClean="0"/>
              <a:t> </a:t>
            </a:r>
            <a:r>
              <a:rPr lang="en-US" dirty="0" err="1" smtClean="0"/>
              <a:t>Niveau</a:t>
            </a:r>
            <a:r>
              <a:rPr lang="en-US" dirty="0" smtClean="0"/>
              <a:t> an </a:t>
            </a:r>
            <a:r>
              <a:rPr lang="en-US" dirty="0" err="1" smtClean="0"/>
              <a:t>Wohlbefinden</a:t>
            </a:r>
            <a:r>
              <a:rPr lang="en-US" dirty="0" smtClean="0"/>
              <a:t>. </a:t>
            </a:r>
            <a:endParaRPr lang="en-US" dirty="0"/>
          </a:p>
          <a:p>
            <a:pPr marL="0" indent="0">
              <a:buNone/>
            </a:pPr>
            <a:r>
              <a:rPr lang="en-US" dirty="0" err="1" smtClean="0"/>
              <a:t>Intrinsische</a:t>
            </a:r>
            <a:r>
              <a:rPr lang="en-US" dirty="0" smtClean="0"/>
              <a:t> Motivation </a:t>
            </a:r>
            <a:r>
              <a:rPr lang="en-US" dirty="0" err="1" smtClean="0"/>
              <a:t>führt</a:t>
            </a:r>
            <a:r>
              <a:rPr lang="en-US" dirty="0" smtClean="0"/>
              <a:t> auf </a:t>
            </a:r>
            <a:r>
              <a:rPr lang="en-US" b="1" dirty="0" err="1">
                <a:solidFill>
                  <a:srgbClr val="9CBEBD"/>
                </a:solidFill>
              </a:rPr>
              <a:t>lange</a:t>
            </a:r>
            <a:r>
              <a:rPr lang="en-US" b="1" dirty="0">
                <a:solidFill>
                  <a:srgbClr val="9CBEBD"/>
                </a:solidFill>
              </a:rPr>
              <a:t> </a:t>
            </a:r>
            <a:r>
              <a:rPr lang="en-US" b="1" dirty="0" err="1">
                <a:solidFill>
                  <a:srgbClr val="9CBEBD"/>
                </a:solidFill>
              </a:rPr>
              <a:t>Sicht</a:t>
            </a:r>
            <a:r>
              <a:rPr lang="en-US" b="1" dirty="0">
                <a:solidFill>
                  <a:srgbClr val="9CBEBD"/>
                </a:solidFill>
              </a:rPr>
              <a:t> </a:t>
            </a:r>
            <a:r>
              <a:rPr lang="en-US" dirty="0" err="1" smtClean="0"/>
              <a:t>gesehen</a:t>
            </a:r>
            <a:r>
              <a:rPr lang="en-US" dirty="0" smtClean="0"/>
              <a:t> </a:t>
            </a:r>
            <a:r>
              <a:rPr lang="en-US" dirty="0" err="1" smtClean="0"/>
              <a:t>zu</a:t>
            </a:r>
            <a:r>
              <a:rPr lang="en-US" dirty="0" smtClean="0"/>
              <a:t> </a:t>
            </a:r>
            <a:r>
              <a:rPr lang="en-US" dirty="0" err="1" smtClean="0"/>
              <a:t>einer</a:t>
            </a:r>
            <a:r>
              <a:rPr lang="en-US" dirty="0" smtClean="0"/>
              <a:t> </a:t>
            </a:r>
            <a:r>
              <a:rPr lang="en-US" dirty="0" err="1" smtClean="0"/>
              <a:t>guten</a:t>
            </a:r>
            <a:r>
              <a:rPr lang="en-US" dirty="0" smtClean="0"/>
              <a:t> </a:t>
            </a:r>
            <a:r>
              <a:rPr lang="en-US" dirty="0" err="1" smtClean="0"/>
              <a:t>Leistung</a:t>
            </a:r>
            <a:r>
              <a:rPr lang="en-US" dirty="0" smtClean="0"/>
              <a: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6400" y="3171382"/>
            <a:ext cx="5078412" cy="3056380"/>
          </a:xfrm>
          <a:prstGeom prst="rect">
            <a:avLst/>
          </a:prstGeom>
        </p:spPr>
      </p:pic>
    </p:spTree>
    <p:extLst>
      <p:ext uri="{BB962C8B-B14F-4D97-AF65-F5344CB8AC3E}">
        <p14:creationId xmlns:p14="http://schemas.microsoft.com/office/powerpoint/2010/main" val="132912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KANN ICH ES SCHAFFEN?</a:t>
            </a:r>
            <a:endParaRPr lang="de-CH" dirty="0"/>
          </a:p>
        </p:txBody>
      </p:sp>
      <p:sp>
        <p:nvSpPr>
          <p:cNvPr id="3" name="Inhaltsplatzhalter 2"/>
          <p:cNvSpPr>
            <a:spLocks noGrp="1"/>
          </p:cNvSpPr>
          <p:nvPr>
            <p:ph idx="1"/>
          </p:nvPr>
        </p:nvSpPr>
        <p:spPr/>
        <p:txBody>
          <a:bodyPr/>
          <a:lstStyle/>
          <a:p>
            <a:r>
              <a:rPr lang="de-CH" dirty="0" smtClean="0"/>
              <a:t/>
            </a:r>
            <a:br>
              <a:rPr lang="de-CH" dirty="0" smtClean="0"/>
            </a:br>
            <a:r>
              <a:rPr lang="de-CH" dirty="0" smtClean="0"/>
              <a:t/>
            </a:r>
            <a:br>
              <a:rPr lang="de-CH" dirty="0" smtClean="0"/>
            </a:br>
            <a:r>
              <a:rPr lang="de-CH" dirty="0" smtClean="0"/>
              <a:t/>
            </a:r>
            <a:br>
              <a:rPr lang="de-CH" dirty="0" smtClean="0"/>
            </a:br>
            <a:endParaRPr lang="de-CH" dirty="0" smtClean="0"/>
          </a:p>
          <a:p>
            <a:endParaRPr lang="de-CH" dirty="0"/>
          </a:p>
          <a:p>
            <a:endParaRPr lang="de-CH" dirty="0"/>
          </a:p>
        </p:txBody>
      </p:sp>
      <p:sp>
        <p:nvSpPr>
          <p:cNvPr id="4" name="Textplatzhalter 3"/>
          <p:cNvSpPr>
            <a:spLocks noGrp="1"/>
          </p:cNvSpPr>
          <p:nvPr>
            <p:ph type="body" sz="half" idx="2"/>
          </p:nvPr>
        </p:nvSpPr>
        <p:spPr/>
        <p:txBody>
          <a:bodyPr>
            <a:normAutofit/>
          </a:bodyPr>
          <a:lstStyle/>
          <a:p>
            <a:r>
              <a:rPr lang="de-CH" b="1" dirty="0" smtClean="0"/>
              <a:t>DIE WICHTIGKEIT INTRINSISCHER MOTIVATION</a:t>
            </a:r>
          </a:p>
          <a:p>
            <a:endParaRPr lang="de-CH" b="1" dirty="0"/>
          </a:p>
          <a:p>
            <a:endParaRPr lang="de-CH" dirty="0" smtClean="0"/>
          </a:p>
          <a:p>
            <a:pPr algn="ctr"/>
            <a:r>
              <a:rPr lang="en-US" i="1" dirty="0"/>
              <a:t>“ </a:t>
            </a:r>
            <a:r>
              <a:rPr lang="en-US" i="1" dirty="0" err="1" smtClean="0"/>
              <a:t>eine</a:t>
            </a:r>
            <a:r>
              <a:rPr lang="en-US" i="1" dirty="0" smtClean="0"/>
              <a:t> </a:t>
            </a:r>
            <a:r>
              <a:rPr lang="en-US" i="1" dirty="0" err="1" smtClean="0"/>
              <a:t>Tätigkeit</a:t>
            </a:r>
            <a:r>
              <a:rPr lang="en-US" i="1" dirty="0" smtClean="0"/>
              <a:t> </a:t>
            </a:r>
            <a:r>
              <a:rPr lang="en-US" i="1" dirty="0" err="1" smtClean="0"/>
              <a:t>wird</a:t>
            </a:r>
            <a:r>
              <a:rPr lang="en-US" i="1" dirty="0" smtClean="0"/>
              <a:t> </a:t>
            </a:r>
            <a:r>
              <a:rPr lang="en-US" i="1" dirty="0" err="1" smtClean="0"/>
              <a:t>eher</a:t>
            </a:r>
            <a:r>
              <a:rPr lang="en-US" i="1" dirty="0" smtClean="0"/>
              <a:t> </a:t>
            </a:r>
            <a:r>
              <a:rPr lang="en-US" i="1" dirty="0" err="1" smtClean="0"/>
              <a:t>aufgrund</a:t>
            </a:r>
            <a:r>
              <a:rPr lang="en-US" i="1" dirty="0" smtClean="0"/>
              <a:t>  der </a:t>
            </a:r>
            <a:r>
              <a:rPr lang="en-US" i="1" dirty="0" err="1" smtClean="0"/>
              <a:t>inneren</a:t>
            </a:r>
            <a:r>
              <a:rPr lang="en-US" i="1" dirty="0" smtClean="0"/>
              <a:t> </a:t>
            </a:r>
            <a:r>
              <a:rPr lang="en-US" i="1" dirty="0" err="1" smtClean="0"/>
              <a:t>Zufriedenheit</a:t>
            </a:r>
            <a:r>
              <a:rPr lang="en-US" i="1" dirty="0" smtClean="0"/>
              <a:t> </a:t>
            </a:r>
            <a:r>
              <a:rPr lang="en-US" i="1" dirty="0" err="1" smtClean="0"/>
              <a:t>als</a:t>
            </a:r>
            <a:r>
              <a:rPr lang="en-US" i="1" dirty="0" smtClean="0"/>
              <a:t> </a:t>
            </a:r>
            <a:r>
              <a:rPr lang="en-US" i="1" dirty="0" err="1" smtClean="0"/>
              <a:t>aufgrund</a:t>
            </a:r>
            <a:r>
              <a:rPr lang="en-US" i="1" dirty="0" smtClean="0"/>
              <a:t> </a:t>
            </a:r>
            <a:r>
              <a:rPr lang="en-US" i="1" dirty="0" err="1" smtClean="0"/>
              <a:t>teilbarer</a:t>
            </a:r>
            <a:r>
              <a:rPr lang="en-US" i="1" dirty="0" smtClean="0"/>
              <a:t> </a:t>
            </a:r>
            <a:r>
              <a:rPr lang="en-US" i="1" dirty="0" err="1" smtClean="0"/>
              <a:t>Auswirkungen</a:t>
            </a:r>
            <a:r>
              <a:rPr lang="en-US" i="1" dirty="0" smtClean="0"/>
              <a:t> </a:t>
            </a:r>
            <a:r>
              <a:rPr lang="en-US" i="1" dirty="0" err="1" smtClean="0"/>
              <a:t>durchgeführt</a:t>
            </a:r>
            <a:r>
              <a:rPr lang="en-US" i="1" dirty="0" smtClean="0"/>
              <a:t>” </a:t>
            </a:r>
          </a:p>
          <a:p>
            <a:pPr algn="ctr"/>
            <a:r>
              <a:rPr lang="en-US" dirty="0" smtClean="0"/>
              <a:t>(Ryan &amp; </a:t>
            </a:r>
            <a:r>
              <a:rPr lang="en-US" dirty="0" err="1" smtClean="0"/>
              <a:t>Deci</a:t>
            </a:r>
            <a:r>
              <a:rPr lang="en-US" dirty="0" smtClean="0"/>
              <a:t> 2000)</a:t>
            </a:r>
          </a:p>
          <a:p>
            <a:pPr algn="ctr"/>
            <a:endParaRPr lang="en-US" dirty="0"/>
          </a:p>
          <a:p>
            <a:pPr algn="ctr"/>
            <a:r>
              <a:rPr lang="en-US" dirty="0" smtClean="0"/>
              <a:t>BASIERT AUF DREI PSYCHOLOGISCHEN BEDÜRFNISSEN</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15</a:t>
            </a:fld>
            <a:endParaRPr lang="en-US" dirty="0"/>
          </a:p>
        </p:txBody>
      </p:sp>
      <p:sp>
        <p:nvSpPr>
          <p:cNvPr id="6" name="Pfeil nach unten 5"/>
          <p:cNvSpPr/>
          <p:nvPr/>
        </p:nvSpPr>
        <p:spPr>
          <a:xfrm>
            <a:off x="3090930" y="2665927"/>
            <a:ext cx="373487"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 name="Diagramm 6"/>
          <p:cNvGraphicFramePr/>
          <p:nvPr>
            <p:extLst>
              <p:ext uri="{D42A27DB-BD31-4B8C-83A1-F6EECF244321}">
                <p14:modId xmlns:p14="http://schemas.microsoft.com/office/powerpoint/2010/main" val="3332515399"/>
              </p:ext>
            </p:extLst>
          </p:nvPr>
        </p:nvGraphicFramePr>
        <p:xfrm>
          <a:off x="6307786" y="835575"/>
          <a:ext cx="51157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rechts 7"/>
          <p:cNvSpPr/>
          <p:nvPr/>
        </p:nvSpPr>
        <p:spPr>
          <a:xfrm>
            <a:off x="5300286" y="5218244"/>
            <a:ext cx="1120462" cy="37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23698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kann ich es schaffen?</a:t>
            </a:r>
            <a:endParaRPr lang="de-CH" dirty="0"/>
          </a:p>
        </p:txBody>
      </p:sp>
      <p:sp>
        <p:nvSpPr>
          <p:cNvPr id="3" name="Inhaltsplatzhalter 2"/>
          <p:cNvSpPr>
            <a:spLocks noGrp="1"/>
          </p:cNvSpPr>
          <p:nvPr>
            <p:ph idx="1"/>
          </p:nvPr>
        </p:nvSpPr>
        <p:spPr/>
        <p:txBody>
          <a:bodyPr>
            <a:normAutofit lnSpcReduction="10000"/>
          </a:bodyPr>
          <a:lstStyle/>
          <a:p>
            <a:r>
              <a:rPr lang="de-CH" b="1" dirty="0" smtClean="0"/>
              <a:t>AUTONOMIE</a:t>
            </a:r>
          </a:p>
          <a:p>
            <a:endParaRPr lang="de-CH" dirty="0"/>
          </a:p>
          <a:p>
            <a:r>
              <a:rPr lang="en-US" dirty="0" err="1" smtClean="0">
                <a:solidFill>
                  <a:srgbClr val="FF0000"/>
                </a:solidFill>
              </a:rPr>
              <a:t>Sorgen</a:t>
            </a:r>
            <a:r>
              <a:rPr lang="en-US" dirty="0" smtClean="0">
                <a:solidFill>
                  <a:srgbClr val="FF0000"/>
                </a:solidFill>
              </a:rPr>
              <a:t> </a:t>
            </a:r>
            <a:r>
              <a:rPr lang="en-US" dirty="0" err="1">
                <a:solidFill>
                  <a:srgbClr val="FF0000"/>
                </a:solidFill>
              </a:rPr>
              <a:t>mit</a:t>
            </a:r>
            <a:r>
              <a:rPr lang="en-US" dirty="0">
                <a:solidFill>
                  <a:srgbClr val="FF0000"/>
                </a:solidFill>
              </a:rPr>
              <a:t> </a:t>
            </a:r>
            <a:r>
              <a:rPr lang="en-US" dirty="0" err="1">
                <a:solidFill>
                  <a:srgbClr val="FF0000"/>
                </a:solidFill>
              </a:rPr>
              <a:t>dem</a:t>
            </a:r>
            <a:r>
              <a:rPr lang="en-US" dirty="0">
                <a:solidFill>
                  <a:srgbClr val="FF0000"/>
                </a:solidFill>
              </a:rPr>
              <a:t> </a:t>
            </a:r>
            <a:r>
              <a:rPr lang="en-US" dirty="0" err="1">
                <a:solidFill>
                  <a:srgbClr val="FF0000"/>
                </a:solidFill>
              </a:rPr>
              <a:t>Drang</a:t>
            </a:r>
            <a:r>
              <a:rPr lang="en-US" dirty="0">
                <a:solidFill>
                  <a:srgbClr val="FF0000"/>
                </a:solidFill>
              </a:rPr>
              <a:t> </a:t>
            </a:r>
            <a:r>
              <a:rPr lang="en-US" dirty="0" err="1">
                <a:solidFill>
                  <a:srgbClr val="FF0000"/>
                </a:solidFill>
              </a:rPr>
              <a:t>zu</a:t>
            </a:r>
            <a:r>
              <a:rPr lang="en-US" dirty="0">
                <a:solidFill>
                  <a:srgbClr val="FF0000"/>
                </a:solidFill>
              </a:rPr>
              <a:t> </a:t>
            </a:r>
            <a:r>
              <a:rPr lang="en-US" dirty="0" err="1">
                <a:solidFill>
                  <a:srgbClr val="FF0000"/>
                </a:solidFill>
              </a:rPr>
              <a:t>einem</a:t>
            </a:r>
            <a:r>
              <a:rPr lang="en-US" dirty="0">
                <a:solidFill>
                  <a:srgbClr val="FF0000"/>
                </a:solidFill>
              </a:rPr>
              <a:t> </a:t>
            </a:r>
            <a:r>
              <a:rPr lang="en-US" dirty="0" err="1">
                <a:solidFill>
                  <a:srgbClr val="FF0000"/>
                </a:solidFill>
              </a:rPr>
              <a:t>ursächlichen</a:t>
            </a:r>
            <a:r>
              <a:rPr lang="en-US" dirty="0">
                <a:solidFill>
                  <a:srgbClr val="FF0000"/>
                </a:solidFill>
              </a:rPr>
              <a:t> </a:t>
            </a:r>
            <a:r>
              <a:rPr lang="en-US" dirty="0" err="1">
                <a:solidFill>
                  <a:srgbClr val="FF0000"/>
                </a:solidFill>
              </a:rPr>
              <a:t>Zusammenhang</a:t>
            </a:r>
            <a:r>
              <a:rPr lang="en-US" dirty="0">
                <a:solidFill>
                  <a:srgbClr val="FF0000"/>
                </a:solidFill>
              </a:rPr>
              <a:t> in </a:t>
            </a:r>
            <a:r>
              <a:rPr lang="en-US" dirty="0" err="1">
                <a:solidFill>
                  <a:srgbClr val="FF0000"/>
                </a:solidFill>
              </a:rPr>
              <a:t>Harmonie</a:t>
            </a:r>
            <a:r>
              <a:rPr lang="en-US" dirty="0">
                <a:solidFill>
                  <a:srgbClr val="FF0000"/>
                </a:solidFill>
              </a:rPr>
              <a:t> </a:t>
            </a:r>
            <a:r>
              <a:rPr lang="en-US" dirty="0" err="1">
                <a:solidFill>
                  <a:srgbClr val="FF0000"/>
                </a:solidFill>
              </a:rPr>
              <a:t>mit</a:t>
            </a:r>
            <a:r>
              <a:rPr lang="en-US" dirty="0">
                <a:solidFill>
                  <a:srgbClr val="FF0000"/>
                </a:solidFill>
              </a:rPr>
              <a:t> </a:t>
            </a:r>
            <a:r>
              <a:rPr lang="en-US" dirty="0" err="1">
                <a:solidFill>
                  <a:srgbClr val="FF0000"/>
                </a:solidFill>
              </a:rPr>
              <a:t>unserem</a:t>
            </a:r>
            <a:r>
              <a:rPr lang="en-US" dirty="0">
                <a:solidFill>
                  <a:srgbClr val="FF0000"/>
                </a:solidFill>
              </a:rPr>
              <a:t> </a:t>
            </a:r>
            <a:r>
              <a:rPr lang="en-US" dirty="0" err="1">
                <a:solidFill>
                  <a:srgbClr val="FF0000"/>
                </a:solidFill>
              </a:rPr>
              <a:t>integrierten</a:t>
            </a:r>
            <a:r>
              <a:rPr lang="en-US" dirty="0">
                <a:solidFill>
                  <a:srgbClr val="FF0000"/>
                </a:solidFill>
              </a:rPr>
              <a:t> </a:t>
            </a:r>
            <a:r>
              <a:rPr lang="en-US" dirty="0" err="1">
                <a:solidFill>
                  <a:srgbClr val="FF0000"/>
                </a:solidFill>
              </a:rPr>
              <a:t>Selbst</a:t>
            </a:r>
            <a:r>
              <a:rPr lang="en-US" dirty="0">
                <a:solidFill>
                  <a:srgbClr val="FF0000"/>
                </a:solidFill>
              </a:rPr>
              <a:t> </a:t>
            </a:r>
            <a:r>
              <a:rPr lang="en-US" dirty="0" err="1">
                <a:solidFill>
                  <a:srgbClr val="FF0000"/>
                </a:solidFill>
              </a:rPr>
              <a:t>zu</a:t>
            </a:r>
            <a:r>
              <a:rPr lang="en-US" dirty="0">
                <a:solidFill>
                  <a:srgbClr val="FF0000"/>
                </a:solidFill>
              </a:rPr>
              <a:t> </a:t>
            </a:r>
            <a:r>
              <a:rPr lang="en-US" dirty="0" err="1">
                <a:solidFill>
                  <a:srgbClr val="FF0000"/>
                </a:solidFill>
              </a:rPr>
              <a:t>stehen</a:t>
            </a:r>
            <a:r>
              <a:rPr lang="en-US" dirty="0">
                <a:solidFill>
                  <a:srgbClr val="FF0000"/>
                </a:solidFill>
              </a:rPr>
              <a:t> </a:t>
            </a:r>
          </a:p>
          <a:p>
            <a:r>
              <a:rPr lang="de-CH" dirty="0" smtClean="0"/>
              <a:t/>
            </a:r>
            <a:br>
              <a:rPr lang="de-CH" dirty="0" smtClean="0"/>
            </a:br>
            <a:endParaRPr lang="de-CH" dirty="0" smtClean="0"/>
          </a:p>
          <a:p>
            <a:r>
              <a:rPr lang="de-CH" dirty="0" smtClean="0"/>
              <a:t>Autonom zu sein bedeutet nicht unabhängig zu sein. Es bedeutet, dass man einen </a:t>
            </a:r>
            <a:r>
              <a:rPr lang="de-CH" b="1" dirty="0" smtClean="0"/>
              <a:t>freien Willen </a:t>
            </a:r>
            <a:r>
              <a:rPr lang="de-CH" dirty="0" smtClean="0"/>
              <a:t>hat wenn man etwas macht und dass man </a:t>
            </a:r>
            <a:r>
              <a:rPr lang="de-CH" b="1" dirty="0" smtClean="0"/>
              <a:t>seine eigenen Interessen und Werte ausleben</a:t>
            </a:r>
            <a:r>
              <a:rPr lang="de-CH" dirty="0" smtClean="0"/>
              <a:t> kann. </a:t>
            </a:r>
            <a:br>
              <a:rPr lang="de-CH" dirty="0" smtClean="0"/>
            </a:br>
            <a:r>
              <a:rPr lang="de-CH" dirty="0" smtClean="0"/>
              <a:t/>
            </a:r>
            <a:br>
              <a:rPr lang="de-CH" dirty="0" smtClean="0"/>
            </a:br>
            <a:endParaRPr lang="de-CH" dirty="0" smtClean="0"/>
          </a:p>
          <a:p>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 y="1969996"/>
            <a:ext cx="4574578" cy="3967165"/>
          </a:xfrm>
          <a:prstGeom prst="rect">
            <a:avLst/>
          </a:prstGeom>
        </p:spPr>
      </p:pic>
    </p:spTree>
    <p:extLst>
      <p:ext uri="{BB962C8B-B14F-4D97-AF65-F5344CB8AC3E}">
        <p14:creationId xmlns:p14="http://schemas.microsoft.com/office/powerpoint/2010/main" val="186321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KANN ICH ES SCHAFFEN?</a:t>
            </a:r>
            <a:endParaRPr lang="de-CH" dirty="0"/>
          </a:p>
        </p:txBody>
      </p:sp>
      <p:sp>
        <p:nvSpPr>
          <p:cNvPr id="3" name="Inhaltsplatzhalter 2"/>
          <p:cNvSpPr>
            <a:spLocks noGrp="1"/>
          </p:cNvSpPr>
          <p:nvPr>
            <p:ph idx="1"/>
          </p:nvPr>
        </p:nvSpPr>
        <p:spPr/>
        <p:txBody>
          <a:bodyPr/>
          <a:lstStyle/>
          <a:p>
            <a:r>
              <a:rPr lang="de-CH" b="1" dirty="0" smtClean="0"/>
              <a:t>KOMPETENZ</a:t>
            </a:r>
            <a:r>
              <a:rPr lang="de-CH" dirty="0" smtClean="0"/>
              <a:t/>
            </a:r>
            <a:br>
              <a:rPr lang="de-CH" dirty="0" smtClean="0"/>
            </a:br>
            <a:r>
              <a:rPr lang="de-CH" dirty="0" smtClean="0"/>
              <a:t/>
            </a:r>
            <a:br>
              <a:rPr lang="de-CH" dirty="0" smtClean="0"/>
            </a:br>
            <a:endParaRPr lang="de-CH" dirty="0" smtClean="0"/>
          </a:p>
          <a:p>
            <a:r>
              <a:rPr lang="en-US" dirty="0" smtClean="0"/>
              <a:t>Das </a:t>
            </a:r>
            <a:r>
              <a:rPr lang="en-US" dirty="0" err="1" smtClean="0"/>
              <a:t>Bedürfnis</a:t>
            </a:r>
            <a:r>
              <a:rPr lang="en-US" dirty="0" smtClean="0"/>
              <a:t> </a:t>
            </a:r>
            <a:r>
              <a:rPr lang="en-US" dirty="0" err="1" smtClean="0"/>
              <a:t>nach</a:t>
            </a:r>
            <a:r>
              <a:rPr lang="en-US" dirty="0" smtClean="0"/>
              <a:t> </a:t>
            </a:r>
            <a:r>
              <a:rPr lang="en-US" b="1" dirty="0" err="1" smtClean="0"/>
              <a:t>Kompetenz</a:t>
            </a:r>
            <a:r>
              <a:rPr lang="en-US" dirty="0" smtClean="0"/>
              <a:t> </a:t>
            </a:r>
            <a:r>
              <a:rPr lang="en-US" dirty="0" err="1" smtClean="0"/>
              <a:t>bedeutet</a:t>
            </a:r>
            <a:r>
              <a:rPr lang="en-US" dirty="0" smtClean="0"/>
              <a:t> den </a:t>
            </a:r>
            <a:r>
              <a:rPr lang="en-US" dirty="0" err="1" smtClean="0"/>
              <a:t>Wunsch</a:t>
            </a:r>
            <a:r>
              <a:rPr lang="en-US" dirty="0" smtClean="0"/>
              <a:t>, seine Umwelt und die </a:t>
            </a:r>
            <a:r>
              <a:rPr lang="en-US" dirty="0" err="1" smtClean="0"/>
              <a:t>Auswirkungen</a:t>
            </a:r>
            <a:r>
              <a:rPr lang="en-US" dirty="0" smtClean="0"/>
              <a:t> </a:t>
            </a:r>
            <a:r>
              <a:rPr lang="en-US" dirty="0" err="1" smtClean="0"/>
              <a:t>kontrollieren</a:t>
            </a:r>
            <a:r>
              <a:rPr lang="en-US" dirty="0" smtClean="0"/>
              <a:t> und </a:t>
            </a:r>
            <a:r>
              <a:rPr lang="en-US" dirty="0" err="1" smtClean="0"/>
              <a:t>beherrschen</a:t>
            </a:r>
            <a:r>
              <a:rPr lang="en-US" dirty="0" smtClean="0"/>
              <a:t> </a:t>
            </a:r>
            <a:r>
              <a:rPr lang="en-US" dirty="0" err="1" smtClean="0"/>
              <a:t>zu</a:t>
            </a:r>
            <a:r>
              <a:rPr lang="en-US" dirty="0" smtClean="0"/>
              <a:t> </a:t>
            </a:r>
            <a:r>
              <a:rPr lang="en-US" dirty="0" err="1" smtClean="0"/>
              <a:t>können</a:t>
            </a:r>
            <a:r>
              <a:rPr lang="en-US" dirty="0" smtClean="0"/>
              <a:t>. </a:t>
            </a:r>
            <a:endParaRPr lang="en-US" dirty="0"/>
          </a:p>
          <a:p>
            <a:r>
              <a:rPr lang="de-CH" dirty="0" smtClean="0"/>
              <a:t>Wir wollen wissen, wie die Dinge ausgehen werden und was die Ergebnisse unserer Handlungen sind. </a:t>
            </a:r>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1" y="2206580"/>
            <a:ext cx="3810000" cy="3810000"/>
          </a:xfrm>
          <a:prstGeom prst="rect">
            <a:avLst/>
          </a:prstGeom>
        </p:spPr>
      </p:pic>
    </p:spTree>
    <p:extLst>
      <p:ext uri="{BB962C8B-B14F-4D97-AF65-F5344CB8AC3E}">
        <p14:creationId xmlns:p14="http://schemas.microsoft.com/office/powerpoint/2010/main" val="346641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KANN ICH ES SCHAFFEN?</a:t>
            </a:r>
            <a:endParaRPr lang="de-CH" dirty="0"/>
          </a:p>
        </p:txBody>
      </p:sp>
      <p:sp>
        <p:nvSpPr>
          <p:cNvPr id="3" name="Inhaltsplatzhalter 2"/>
          <p:cNvSpPr>
            <a:spLocks noGrp="1"/>
          </p:cNvSpPr>
          <p:nvPr>
            <p:ph idx="1"/>
          </p:nvPr>
        </p:nvSpPr>
        <p:spPr/>
        <p:txBody>
          <a:bodyPr>
            <a:normAutofit/>
          </a:bodyPr>
          <a:lstStyle/>
          <a:p>
            <a:r>
              <a:rPr lang="de-CH" b="1" dirty="0" smtClean="0"/>
              <a:t>VERBUNDHEIT</a:t>
            </a:r>
            <a:r>
              <a:rPr lang="de-CH" dirty="0" smtClean="0"/>
              <a:t/>
            </a:r>
            <a:br>
              <a:rPr lang="de-CH" dirty="0" smtClean="0"/>
            </a:br>
            <a:endParaRPr lang="de-CH" dirty="0" smtClean="0"/>
          </a:p>
          <a:p>
            <a:endParaRPr lang="de-CH" dirty="0" smtClean="0"/>
          </a:p>
          <a:p>
            <a:r>
              <a:rPr lang="en-US" dirty="0" err="1" smtClean="0"/>
              <a:t>Es</a:t>
            </a:r>
            <a:r>
              <a:rPr lang="en-US" dirty="0" smtClean="0"/>
              <a:t> </a:t>
            </a:r>
            <a:r>
              <a:rPr lang="en-US" dirty="0" err="1" smtClean="0"/>
              <a:t>geht</a:t>
            </a:r>
            <a:r>
              <a:rPr lang="en-US" dirty="0" smtClean="0"/>
              <a:t> um den </a:t>
            </a:r>
            <a:r>
              <a:rPr lang="en-US" dirty="0" err="1" smtClean="0"/>
              <a:t>Wunsch</a:t>
            </a:r>
            <a:r>
              <a:rPr lang="en-US" dirty="0"/>
              <a:t> </a:t>
            </a:r>
            <a:r>
              <a:rPr lang="en-US" dirty="0" smtClean="0"/>
              <a:t>“</a:t>
            </a:r>
            <a:r>
              <a:rPr lang="en-US" dirty="0" err="1" smtClean="0"/>
              <a:t>mit</a:t>
            </a:r>
            <a:r>
              <a:rPr lang="en-US" dirty="0" smtClean="0"/>
              <a:t> </a:t>
            </a:r>
            <a:r>
              <a:rPr lang="en-US" dirty="0" err="1" smtClean="0"/>
              <a:t>anderen</a:t>
            </a:r>
            <a:r>
              <a:rPr lang="en-US" dirty="0" smtClean="0"/>
              <a:t> Menschen </a:t>
            </a:r>
            <a:r>
              <a:rPr lang="en-US" dirty="0" err="1" smtClean="0"/>
              <a:t>zu</a:t>
            </a:r>
            <a:r>
              <a:rPr lang="en-US" dirty="0" smtClean="0"/>
              <a:t> </a:t>
            </a:r>
            <a:r>
              <a:rPr lang="en-US" dirty="0" err="1" smtClean="0"/>
              <a:t>interagieren</a:t>
            </a:r>
            <a:r>
              <a:rPr lang="en-US" dirty="0" smtClean="0"/>
              <a:t>, </a:t>
            </a:r>
            <a:r>
              <a:rPr lang="en-US" dirty="0" err="1" smtClean="0"/>
              <a:t>verbunden</a:t>
            </a:r>
            <a:r>
              <a:rPr lang="en-US" dirty="0" smtClean="0"/>
              <a:t> </a:t>
            </a:r>
            <a:r>
              <a:rPr lang="en-US" dirty="0" err="1" smtClean="0"/>
              <a:t>zu</a:t>
            </a:r>
            <a:r>
              <a:rPr lang="en-US" dirty="0" smtClean="0"/>
              <a:t> sein und </a:t>
            </a:r>
            <a:r>
              <a:rPr lang="en-US" dirty="0" err="1" smtClean="0"/>
              <a:t>sich</a:t>
            </a:r>
            <a:r>
              <a:rPr lang="en-US" dirty="0" smtClean="0"/>
              <a:t> um </a:t>
            </a:r>
            <a:r>
              <a:rPr lang="en-US" dirty="0" err="1" smtClean="0"/>
              <a:t>sie</a:t>
            </a:r>
            <a:r>
              <a:rPr lang="en-US" dirty="0" smtClean="0"/>
              <a:t> </a:t>
            </a:r>
            <a:r>
              <a:rPr lang="en-US" dirty="0" err="1" smtClean="0"/>
              <a:t>zu</a:t>
            </a:r>
            <a:r>
              <a:rPr lang="en-US" dirty="0" smtClean="0"/>
              <a:t> </a:t>
            </a:r>
            <a:r>
              <a:rPr lang="en-US" dirty="0" err="1" smtClean="0"/>
              <a:t>kümmern</a:t>
            </a:r>
            <a:r>
              <a:rPr lang="en-US" dirty="0" smtClean="0"/>
              <a:t>”. </a:t>
            </a:r>
            <a:endParaRPr lang="en-US" dirty="0"/>
          </a:p>
          <a:p>
            <a:r>
              <a:rPr lang="en-US" dirty="0" err="1" smtClean="0"/>
              <a:t>Unsere</a:t>
            </a:r>
            <a:r>
              <a:rPr lang="en-US" dirty="0" smtClean="0"/>
              <a:t> </a:t>
            </a:r>
            <a:r>
              <a:rPr lang="en-US" dirty="0" err="1" smtClean="0"/>
              <a:t>Handlungen</a:t>
            </a:r>
            <a:r>
              <a:rPr lang="en-US" dirty="0" smtClean="0"/>
              <a:t> und </a:t>
            </a:r>
            <a:r>
              <a:rPr lang="en-US" dirty="0" err="1" smtClean="0"/>
              <a:t>täglichen</a:t>
            </a:r>
            <a:r>
              <a:rPr lang="en-US" dirty="0" smtClean="0"/>
              <a:t> </a:t>
            </a:r>
            <a:r>
              <a:rPr lang="en-US" dirty="0" err="1" smtClean="0"/>
              <a:t>Aktivitäten</a:t>
            </a:r>
            <a:r>
              <a:rPr lang="en-US" dirty="0" smtClean="0"/>
              <a:t> </a:t>
            </a:r>
            <a:r>
              <a:rPr lang="en-US" dirty="0" err="1" smtClean="0"/>
              <a:t>ziehen</a:t>
            </a:r>
            <a:r>
              <a:rPr lang="en-US" dirty="0" smtClean="0"/>
              <a:t> </a:t>
            </a:r>
            <a:r>
              <a:rPr lang="en-US" dirty="0" err="1" smtClean="0"/>
              <a:t>andere</a:t>
            </a:r>
            <a:r>
              <a:rPr lang="en-US" dirty="0" smtClean="0"/>
              <a:t> Menschen </a:t>
            </a:r>
            <a:r>
              <a:rPr lang="en-US" dirty="0" err="1" smtClean="0"/>
              <a:t>mit</a:t>
            </a:r>
            <a:r>
              <a:rPr lang="en-US" dirty="0" smtClean="0"/>
              <a:t> </a:t>
            </a:r>
            <a:r>
              <a:rPr lang="en-US" dirty="0" err="1" smtClean="0"/>
              <a:t>ein</a:t>
            </a:r>
            <a:r>
              <a:rPr lang="en-US" dirty="0" smtClean="0"/>
              <a:t> und </a:t>
            </a:r>
            <a:r>
              <a:rPr lang="en-US" dirty="0" err="1" smtClean="0"/>
              <a:t>dadurch</a:t>
            </a:r>
            <a:r>
              <a:rPr lang="en-US" dirty="0" smtClean="0"/>
              <a:t> </a:t>
            </a:r>
            <a:r>
              <a:rPr lang="en-US" dirty="0" err="1" smtClean="0"/>
              <a:t>suchen</a:t>
            </a:r>
            <a:r>
              <a:rPr lang="en-US" dirty="0" smtClean="0"/>
              <a:t> </a:t>
            </a:r>
            <a:r>
              <a:rPr lang="en-US" dirty="0" err="1" smtClean="0"/>
              <a:t>wir</a:t>
            </a:r>
            <a:r>
              <a:rPr lang="en-US" dirty="0" smtClean="0"/>
              <a:t> das </a:t>
            </a:r>
            <a:r>
              <a:rPr lang="en-US" dirty="0" err="1" smtClean="0"/>
              <a:t>Gefühl</a:t>
            </a:r>
            <a:r>
              <a:rPr lang="en-US" dirty="0" smtClean="0"/>
              <a:t> der </a:t>
            </a:r>
            <a:r>
              <a:rPr lang="en-US" b="1" dirty="0" err="1" smtClean="0"/>
              <a:t>Zugehörigkeit</a:t>
            </a:r>
            <a:r>
              <a:rPr lang="en-US" dirty="0" smtClean="0"/>
              <a: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28" y="2318197"/>
            <a:ext cx="4168717" cy="2876415"/>
          </a:xfrm>
          <a:prstGeom prst="rect">
            <a:avLst/>
          </a:prstGeom>
        </p:spPr>
      </p:pic>
    </p:spTree>
    <p:extLst>
      <p:ext uri="{BB962C8B-B14F-4D97-AF65-F5344CB8AC3E}">
        <p14:creationId xmlns:p14="http://schemas.microsoft.com/office/powerpoint/2010/main" val="173019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Strategie</a:t>
            </a:r>
            <a:endParaRPr lang="de-CH"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0" y="1706798"/>
            <a:ext cx="5678488" cy="3415828"/>
          </a:xfrm>
        </p:spPr>
      </p:pic>
      <p:sp>
        <p:nvSpPr>
          <p:cNvPr id="4" name="Textplatzhalter 3"/>
          <p:cNvSpPr>
            <a:spLocks noGrp="1"/>
          </p:cNvSpPr>
          <p:nvPr>
            <p:ph type="body" sz="half" idx="2"/>
          </p:nvPr>
        </p:nvSpPr>
        <p:spPr/>
        <p:txBody>
          <a:bodyPr>
            <a:normAutofit/>
          </a:bodyPr>
          <a:lstStyle/>
          <a:p>
            <a:r>
              <a:rPr lang="en-US" b="1" dirty="0" smtClean="0"/>
              <a:t>BEANTWORTEN SIE DIE FOLGENDEN FRAGEN</a:t>
            </a:r>
          </a:p>
          <a:p>
            <a:r>
              <a:rPr lang="en-US" dirty="0" smtClean="0"/>
              <a:t>Was muss </a:t>
            </a:r>
            <a:r>
              <a:rPr lang="en-US" dirty="0" err="1" smtClean="0"/>
              <a:t>ich</a:t>
            </a:r>
            <a:r>
              <a:rPr lang="en-US" dirty="0" smtClean="0"/>
              <a:t> </a:t>
            </a:r>
            <a:r>
              <a:rPr lang="en-US" dirty="0" err="1" smtClean="0"/>
              <a:t>tun</a:t>
            </a:r>
            <a:r>
              <a:rPr lang="en-US" dirty="0" smtClean="0"/>
              <a:t> um </a:t>
            </a:r>
            <a:r>
              <a:rPr lang="en-US" dirty="0" err="1" smtClean="0"/>
              <a:t>einen</a:t>
            </a:r>
            <a:r>
              <a:rPr lang="en-US" dirty="0" smtClean="0"/>
              <a:t> Plan für die Integration in </a:t>
            </a:r>
            <a:r>
              <a:rPr lang="en-US" dirty="0" err="1" smtClean="0"/>
              <a:t>meinem</a:t>
            </a:r>
            <a:r>
              <a:rPr lang="en-US" dirty="0" smtClean="0"/>
              <a:t> Job </a:t>
            </a:r>
            <a:r>
              <a:rPr lang="en-US" dirty="0" err="1" smtClean="0"/>
              <a:t>zu</a:t>
            </a:r>
            <a:r>
              <a:rPr lang="en-US" dirty="0" smtClean="0"/>
              <a:t> </a:t>
            </a:r>
            <a:r>
              <a:rPr lang="en-US" dirty="0" err="1" smtClean="0"/>
              <a:t>erstellen</a:t>
            </a:r>
            <a:r>
              <a:rPr lang="en-US" dirty="0" smtClean="0"/>
              <a:t>?</a:t>
            </a:r>
            <a:endParaRPr lang="en-US" dirty="0"/>
          </a:p>
          <a:p>
            <a:r>
              <a:rPr lang="en-US" dirty="0" smtClean="0"/>
              <a:t>Wie </a:t>
            </a:r>
            <a:r>
              <a:rPr lang="en-US" dirty="0" err="1" smtClean="0"/>
              <a:t>kann</a:t>
            </a:r>
            <a:r>
              <a:rPr lang="en-US" dirty="0" smtClean="0"/>
              <a:t> </a:t>
            </a:r>
            <a:r>
              <a:rPr lang="en-US" dirty="0" err="1" smtClean="0"/>
              <a:t>ich</a:t>
            </a:r>
            <a:r>
              <a:rPr lang="en-US" dirty="0" smtClean="0"/>
              <a:t> von </a:t>
            </a:r>
            <a:r>
              <a:rPr lang="en-US" dirty="0" err="1" smtClean="0"/>
              <a:t>meiner</a:t>
            </a:r>
            <a:r>
              <a:rPr lang="en-US" dirty="0" smtClean="0"/>
              <a:t> Job-Integration </a:t>
            </a:r>
            <a:r>
              <a:rPr lang="en-US" dirty="0" err="1" smtClean="0"/>
              <a:t>profitieren</a:t>
            </a:r>
            <a:r>
              <a:rPr lang="en-US" dirty="0" smtClean="0"/>
              <a:t>?</a:t>
            </a:r>
          </a:p>
          <a:p>
            <a:endParaRPr lang="en-US" dirty="0"/>
          </a:p>
          <a:p>
            <a:endParaRPr lang="en-US" dirty="0" smtClean="0"/>
          </a:p>
          <a:p>
            <a:endParaRPr lang="en-US" dirty="0"/>
          </a:p>
          <a:p>
            <a:endParaRPr lang="en-US" dirty="0" smtClean="0"/>
          </a:p>
          <a:p>
            <a:r>
              <a:rPr lang="en-GB" dirty="0" err="1" smtClean="0"/>
              <a:t>Teilen</a:t>
            </a:r>
            <a:r>
              <a:rPr lang="en-GB" dirty="0" smtClean="0"/>
              <a:t> </a:t>
            </a:r>
            <a:r>
              <a:rPr lang="en-GB" dirty="0" err="1" smtClean="0"/>
              <a:t>Sie</a:t>
            </a:r>
            <a:r>
              <a:rPr lang="en-GB" dirty="0" smtClean="0"/>
              <a:t> </a:t>
            </a:r>
            <a:r>
              <a:rPr lang="en-GB" dirty="0" err="1" smtClean="0"/>
              <a:t>Ihre</a:t>
            </a:r>
            <a:r>
              <a:rPr lang="en-GB" dirty="0" smtClean="0"/>
              <a:t> </a:t>
            </a:r>
            <a:r>
              <a:rPr lang="en-GB" dirty="0" err="1" smtClean="0"/>
              <a:t>Ideen</a:t>
            </a:r>
            <a:r>
              <a:rPr lang="en-GB" dirty="0" smtClean="0"/>
              <a:t> und </a:t>
            </a:r>
            <a:r>
              <a:rPr lang="en-GB" dirty="0" err="1" smtClean="0"/>
              <a:t>Gedanken</a:t>
            </a:r>
            <a:r>
              <a:rPr lang="en-GB" dirty="0" smtClean="0"/>
              <a:t> </a:t>
            </a:r>
            <a:r>
              <a:rPr lang="en-GB" dirty="0" err="1" smtClean="0"/>
              <a:t>während</a:t>
            </a:r>
            <a:r>
              <a:rPr lang="en-GB" dirty="0" smtClean="0"/>
              <a:t> </a:t>
            </a:r>
            <a:r>
              <a:rPr lang="en-GB" dirty="0" err="1" smtClean="0"/>
              <a:t>Sie</a:t>
            </a:r>
            <a:r>
              <a:rPr lang="en-GB" dirty="0" smtClean="0"/>
              <a:t> </a:t>
            </a:r>
            <a:r>
              <a:rPr lang="en-GB" dirty="0" err="1" smtClean="0"/>
              <a:t>diese</a:t>
            </a:r>
            <a:r>
              <a:rPr lang="en-GB" dirty="0" smtClean="0"/>
              <a:t> </a:t>
            </a:r>
            <a:r>
              <a:rPr lang="en-GB" dirty="0" err="1" smtClean="0"/>
              <a:t>Übung</a:t>
            </a:r>
            <a:r>
              <a:rPr lang="en-GB" dirty="0" smtClean="0"/>
              <a:t> </a:t>
            </a:r>
            <a:r>
              <a:rPr lang="en-GB" dirty="0" err="1" smtClean="0"/>
              <a:t>durchführen</a:t>
            </a:r>
            <a:r>
              <a:rPr lang="en-GB" dirty="0" smtClean="0"/>
              <a: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19</a:t>
            </a:fld>
            <a:endParaRPr lang="en-US" dirty="0"/>
          </a:p>
        </p:txBody>
      </p:sp>
      <p:sp>
        <p:nvSpPr>
          <p:cNvPr id="6" name="Pfeil nach unten 5"/>
          <p:cNvSpPr/>
          <p:nvPr/>
        </p:nvSpPr>
        <p:spPr>
          <a:xfrm>
            <a:off x="2859109" y="4134118"/>
            <a:ext cx="540913" cy="953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5216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4B3B9CD-92AC-44A7-9066-431851008D30}"/>
              </a:ext>
            </a:extLst>
          </p:cNvPr>
          <p:cNvSpPr>
            <a:spLocks noGrp="1"/>
          </p:cNvSpPr>
          <p:nvPr>
            <p:ph type="ctrTitle" idx="4294967295"/>
          </p:nvPr>
        </p:nvSpPr>
        <p:spPr>
          <a:xfrm>
            <a:off x="712631" y="2060911"/>
            <a:ext cx="10788204" cy="3554278"/>
          </a:xfrm>
          <a:solidFill>
            <a:schemeClr val="bg1"/>
          </a:solidFill>
          <a:ln>
            <a:solidFill>
              <a:srgbClr val="9CBEBD"/>
            </a:solidFill>
          </a:ln>
        </p:spPr>
        <p:txBody>
          <a:bodyPr>
            <a:noAutofit/>
          </a:bodyPr>
          <a:lstStyle/>
          <a:p>
            <a:pPr algn="ctr"/>
            <a:r>
              <a:rPr lang="en-US" sz="3600" b="1" dirty="0"/>
              <a:t>« </a:t>
            </a:r>
            <a:r>
              <a:rPr lang="en-US" sz="3600" b="1" dirty="0">
                <a:solidFill>
                  <a:srgbClr val="039BE7"/>
                </a:solidFill>
              </a:rPr>
              <a:t>Motivation</a:t>
            </a:r>
            <a:r>
              <a:rPr lang="en-US" sz="3600" b="1" dirty="0"/>
              <a:t> </a:t>
            </a:r>
            <a:r>
              <a:rPr lang="en-US" sz="3600" b="1" dirty="0" err="1" smtClean="0"/>
              <a:t>bedeutet</a:t>
            </a:r>
            <a:r>
              <a:rPr lang="en-US" sz="3600" b="1" dirty="0" smtClean="0"/>
              <a:t> das </a:t>
            </a:r>
            <a:r>
              <a:rPr lang="en-US" sz="3600" b="1" dirty="0" err="1" smtClean="0"/>
              <a:t>verändern</a:t>
            </a:r>
            <a:r>
              <a:rPr lang="en-US" sz="3600" b="1" dirty="0" smtClean="0"/>
              <a:t> VON </a:t>
            </a:r>
            <a:r>
              <a:rPr lang="en-US" sz="3600" b="1" dirty="0" err="1" smtClean="0"/>
              <a:t>verhaltensmuster</a:t>
            </a:r>
            <a:r>
              <a:rPr lang="en-US" sz="3600" b="1" dirty="0" smtClean="0"/>
              <a:t> um </a:t>
            </a:r>
            <a:r>
              <a:rPr lang="en-US" sz="3600" b="1" dirty="0" err="1" smtClean="0"/>
              <a:t>gewisse</a:t>
            </a:r>
            <a:r>
              <a:rPr lang="en-US" sz="3600" b="1" dirty="0" smtClean="0"/>
              <a:t> </a:t>
            </a:r>
            <a:r>
              <a:rPr lang="en-US" sz="3600" b="1" dirty="0" err="1" smtClean="0"/>
              <a:t>aktionen</a:t>
            </a:r>
            <a:r>
              <a:rPr lang="en-US" sz="3600" b="1" dirty="0" smtClean="0"/>
              <a:t> in </a:t>
            </a:r>
            <a:r>
              <a:rPr lang="en-US" sz="3600" b="1" dirty="0" err="1" smtClean="0"/>
              <a:t>einer</a:t>
            </a:r>
            <a:r>
              <a:rPr lang="en-US" sz="3600" b="1" dirty="0" smtClean="0"/>
              <a:t> person </a:t>
            </a:r>
            <a:r>
              <a:rPr lang="en-US" sz="3600" b="1" dirty="0" err="1" smtClean="0"/>
              <a:t>hervorzurufen</a:t>
            </a:r>
            <a:r>
              <a:rPr lang="en-US" sz="3600" b="1" dirty="0" smtClean="0"/>
              <a:t> – MOTIVATION TREIBT DIE MENSCHEN AN»</a:t>
            </a:r>
            <a:r>
              <a:rPr lang="en-US" sz="3600" dirty="0" smtClean="0"/>
              <a:t> </a:t>
            </a:r>
            <a:br>
              <a:rPr lang="en-US" sz="3600" dirty="0" smtClean="0"/>
            </a:br>
            <a:r>
              <a:rPr lang="en-US" sz="3600" dirty="0" smtClean="0"/>
              <a:t/>
            </a:r>
            <a:br>
              <a:rPr lang="en-US" sz="3600" dirty="0" smtClean="0"/>
            </a:br>
            <a:r>
              <a:rPr lang="en-US" sz="3600" i="1" dirty="0" smtClean="0"/>
              <a:t>(LAMING, </a:t>
            </a:r>
            <a:r>
              <a:rPr lang="en-US" sz="3600" i="1" dirty="0"/>
              <a:t>2004) </a:t>
            </a:r>
            <a:endParaRPr lang="el-GR" sz="3600" i="1" dirty="0"/>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ustDataLst>
      <p:tags r:id="rId1"/>
    </p:custDataLst>
    <p:extLst>
      <p:ext uri="{BB962C8B-B14F-4D97-AF65-F5344CB8AC3E}">
        <p14:creationId xmlns:p14="http://schemas.microsoft.com/office/powerpoint/2010/main" val="232745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inhalte</a:t>
            </a:r>
            <a:endParaRPr lang="en-GB" dirty="0"/>
          </a:p>
        </p:txBody>
      </p:sp>
      <p:sp>
        <p:nvSpPr>
          <p:cNvPr id="6" name="Text Placeholder 5"/>
          <p:cNvSpPr>
            <a:spLocks noGrp="1"/>
          </p:cNvSpPr>
          <p:nvPr>
            <p:ph type="body" sz="half" idx="2"/>
          </p:nvPr>
        </p:nvSpPr>
        <p:spPr>
          <a:xfrm>
            <a:off x="1024128" y="1906073"/>
            <a:ext cx="4055872" cy="4113727"/>
          </a:xfrm>
        </p:spPr>
        <p:txBody>
          <a:bodyPr>
            <a:noAutofit/>
          </a:bodyPr>
          <a:lstStyle/>
          <a:p>
            <a:r>
              <a:rPr lang="de-AT" sz="2000" dirty="0" smtClean="0"/>
              <a:t>Fallstudien</a:t>
            </a:r>
          </a:p>
          <a:p>
            <a:r>
              <a:rPr lang="de-AT" sz="2000" dirty="0" smtClean="0"/>
              <a:t>Was treibt mich an?</a:t>
            </a:r>
          </a:p>
          <a:p>
            <a:r>
              <a:rPr lang="de-AT" sz="2000" dirty="0" smtClean="0"/>
              <a:t>Kann ich es schaffen? Probleme und Lösungen</a:t>
            </a:r>
          </a:p>
          <a:p>
            <a:r>
              <a:rPr lang="de-AT" sz="2000" dirty="0" smtClean="0"/>
              <a:t>Strategie</a:t>
            </a:r>
            <a:endParaRPr lang="de-CH" sz="2000" dirty="0"/>
          </a:p>
        </p:txBody>
      </p:sp>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567" y="1772789"/>
            <a:ext cx="4667250" cy="2333625"/>
          </a:xfrm>
          <a:prstGeom prst="rect">
            <a:avLst/>
          </a:prstGeom>
        </p:spPr>
      </p:pic>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FALLSTUDIEN	</a:t>
            </a:r>
            <a:endParaRPr lang="de-CH" dirty="0"/>
          </a:p>
        </p:txBody>
      </p:sp>
      <p:sp>
        <p:nvSpPr>
          <p:cNvPr id="3" name="Inhaltsplatzhalter 2"/>
          <p:cNvSpPr>
            <a:spLocks noGrp="1"/>
          </p:cNvSpPr>
          <p:nvPr>
            <p:ph idx="1"/>
          </p:nvPr>
        </p:nvSpPr>
        <p:spPr/>
        <p:txBody>
          <a:bodyPr>
            <a:normAutofit/>
          </a:bodyPr>
          <a:lstStyle/>
          <a:p>
            <a:r>
              <a:rPr lang="en-US" dirty="0" err="1" smtClean="0"/>
              <a:t>Ich</a:t>
            </a:r>
            <a:r>
              <a:rPr lang="en-US" dirty="0" smtClean="0"/>
              <a:t> </a:t>
            </a:r>
            <a:r>
              <a:rPr lang="en-US" dirty="0" err="1" smtClean="0"/>
              <a:t>ging</a:t>
            </a:r>
            <a:r>
              <a:rPr lang="en-US" dirty="0" smtClean="0"/>
              <a:t> </a:t>
            </a:r>
            <a:r>
              <a:rPr lang="en-US" dirty="0" err="1" smtClean="0"/>
              <a:t>ein</a:t>
            </a:r>
            <a:r>
              <a:rPr lang="en-US" dirty="0" smtClean="0"/>
              <a:t> </a:t>
            </a:r>
            <a:r>
              <a:rPr lang="en-US" dirty="0" err="1" smtClean="0"/>
              <a:t>Risiko</a:t>
            </a:r>
            <a:r>
              <a:rPr lang="en-US" dirty="0" smtClean="0"/>
              <a:t> </a:t>
            </a:r>
            <a:r>
              <a:rPr lang="en-US" dirty="0" err="1" smtClean="0"/>
              <a:t>ein</a:t>
            </a:r>
            <a:r>
              <a:rPr lang="en-US" dirty="0" smtClean="0"/>
              <a:t>, da </a:t>
            </a:r>
            <a:r>
              <a:rPr lang="en-US" dirty="0" err="1" smtClean="0"/>
              <a:t>ich</a:t>
            </a:r>
            <a:r>
              <a:rPr lang="en-US" dirty="0" smtClean="0"/>
              <a:t> bevor </a:t>
            </a:r>
            <a:r>
              <a:rPr lang="en-US" dirty="0" err="1" smtClean="0"/>
              <a:t>ich</a:t>
            </a:r>
            <a:r>
              <a:rPr lang="en-US" dirty="0" smtClean="0"/>
              <a:t> </a:t>
            </a:r>
            <a:r>
              <a:rPr lang="en-US" dirty="0" err="1" smtClean="0"/>
              <a:t>nach</a:t>
            </a:r>
            <a:r>
              <a:rPr lang="en-US" dirty="0" smtClean="0"/>
              <a:t> </a:t>
            </a:r>
            <a:r>
              <a:rPr lang="en-US" dirty="0" err="1" smtClean="0"/>
              <a:t>Frankreich</a:t>
            </a:r>
            <a:r>
              <a:rPr lang="en-US" dirty="0" smtClean="0"/>
              <a:t> </a:t>
            </a:r>
            <a:r>
              <a:rPr lang="en-US" dirty="0" err="1" smtClean="0"/>
              <a:t>gekommen</a:t>
            </a:r>
            <a:r>
              <a:rPr lang="en-US" dirty="0" smtClean="0"/>
              <a:t> bin, </a:t>
            </a:r>
            <a:r>
              <a:rPr lang="en-US" dirty="0" err="1" smtClean="0"/>
              <a:t>keine</a:t>
            </a:r>
            <a:r>
              <a:rPr lang="en-US" dirty="0" smtClean="0"/>
              <a:t> </a:t>
            </a:r>
            <a:r>
              <a:rPr lang="en-US" dirty="0" err="1" smtClean="0"/>
              <a:t>Jobangebote</a:t>
            </a:r>
            <a:r>
              <a:rPr lang="en-US" dirty="0" smtClean="0"/>
              <a:t> </a:t>
            </a:r>
            <a:r>
              <a:rPr lang="en-US" dirty="0" err="1" smtClean="0"/>
              <a:t>hatte</a:t>
            </a:r>
            <a:r>
              <a:rPr lang="en-US" dirty="0" smtClean="0"/>
              <a:t> und </a:t>
            </a:r>
            <a:r>
              <a:rPr lang="en-US" dirty="0" err="1" smtClean="0"/>
              <a:t>niemanden</a:t>
            </a:r>
            <a:r>
              <a:rPr lang="en-US" dirty="0" smtClean="0"/>
              <a:t> </a:t>
            </a:r>
            <a:r>
              <a:rPr lang="en-US" dirty="0" err="1" smtClean="0"/>
              <a:t>kannte</a:t>
            </a:r>
            <a:r>
              <a:rPr lang="en-US" dirty="0" smtClean="0"/>
              <a:t>, der </a:t>
            </a:r>
            <a:r>
              <a:rPr lang="en-US" dirty="0" err="1" smtClean="0"/>
              <a:t>mir</a:t>
            </a:r>
            <a:r>
              <a:rPr lang="en-US" dirty="0" smtClean="0"/>
              <a:t> half, </a:t>
            </a:r>
            <a:r>
              <a:rPr lang="en-US" dirty="0" err="1" smtClean="0"/>
              <a:t>dort</a:t>
            </a:r>
            <a:r>
              <a:rPr lang="en-US" dirty="0" smtClean="0"/>
              <a:t> </a:t>
            </a:r>
            <a:r>
              <a:rPr lang="en-US" dirty="0" err="1" smtClean="0"/>
              <a:t>sesshaft</a:t>
            </a:r>
            <a:r>
              <a:rPr lang="en-US" dirty="0" smtClean="0"/>
              <a:t> </a:t>
            </a:r>
            <a:r>
              <a:rPr lang="en-US" dirty="0" err="1" smtClean="0"/>
              <a:t>zu</a:t>
            </a:r>
            <a:r>
              <a:rPr lang="en-US" dirty="0" smtClean="0"/>
              <a:t> </a:t>
            </a:r>
            <a:r>
              <a:rPr lang="en-US" dirty="0" err="1" smtClean="0"/>
              <a:t>werden</a:t>
            </a:r>
            <a:r>
              <a:rPr lang="en-US" dirty="0" smtClean="0"/>
              <a:t>. …  in </a:t>
            </a:r>
            <a:r>
              <a:rPr lang="en-US" dirty="0" err="1" smtClean="0"/>
              <a:t>Marokko</a:t>
            </a:r>
            <a:r>
              <a:rPr lang="en-US" dirty="0"/>
              <a:t> </a:t>
            </a:r>
            <a:r>
              <a:rPr lang="en-US" dirty="0" err="1" smtClean="0"/>
              <a:t>hatte</a:t>
            </a:r>
            <a:r>
              <a:rPr lang="en-US" dirty="0" smtClean="0"/>
              <a:t> </a:t>
            </a:r>
            <a:r>
              <a:rPr lang="en-US" dirty="0" err="1" smtClean="0"/>
              <a:t>ich</a:t>
            </a:r>
            <a:r>
              <a:rPr lang="en-US" dirty="0" smtClean="0"/>
              <a:t> </a:t>
            </a:r>
            <a:r>
              <a:rPr lang="en-US" dirty="0" err="1" smtClean="0"/>
              <a:t>einen</a:t>
            </a:r>
            <a:r>
              <a:rPr lang="en-US" dirty="0" smtClean="0"/>
              <a:t> </a:t>
            </a:r>
            <a:r>
              <a:rPr lang="en-US" dirty="0" err="1" smtClean="0"/>
              <a:t>sicheren</a:t>
            </a:r>
            <a:r>
              <a:rPr lang="en-US" dirty="0" smtClean="0"/>
              <a:t> Job …. </a:t>
            </a:r>
            <a:r>
              <a:rPr lang="en-US" dirty="0" err="1" smtClean="0"/>
              <a:t>Meine</a:t>
            </a:r>
            <a:r>
              <a:rPr lang="en-US" dirty="0" smtClean="0"/>
              <a:t> </a:t>
            </a:r>
            <a:r>
              <a:rPr lang="en-US" dirty="0" err="1" smtClean="0"/>
              <a:t>Eltern</a:t>
            </a:r>
            <a:r>
              <a:rPr lang="en-US" dirty="0" smtClean="0"/>
              <a:t> </a:t>
            </a:r>
            <a:r>
              <a:rPr lang="en-US" dirty="0" err="1" smtClean="0"/>
              <a:t>waren</a:t>
            </a:r>
            <a:r>
              <a:rPr lang="en-US" dirty="0" smtClean="0"/>
              <a:t> </a:t>
            </a:r>
            <a:r>
              <a:rPr lang="en-US" dirty="0" err="1" smtClean="0"/>
              <a:t>sehr</a:t>
            </a:r>
            <a:r>
              <a:rPr lang="en-US" dirty="0" smtClean="0"/>
              <a:t> </a:t>
            </a:r>
            <a:r>
              <a:rPr lang="en-US" dirty="0" err="1" smtClean="0"/>
              <a:t>beschämt</a:t>
            </a:r>
            <a:r>
              <a:rPr lang="en-US" dirty="0" smtClean="0"/>
              <a:t>, da </a:t>
            </a:r>
            <a:r>
              <a:rPr lang="en-US" dirty="0" err="1" smtClean="0"/>
              <a:t>sie</a:t>
            </a:r>
            <a:r>
              <a:rPr lang="en-US" dirty="0" smtClean="0"/>
              <a:t> </a:t>
            </a:r>
            <a:r>
              <a:rPr lang="en-US" dirty="0" err="1" smtClean="0"/>
              <a:t>wollten</a:t>
            </a:r>
            <a:r>
              <a:rPr lang="en-US" dirty="0" smtClean="0"/>
              <a:t>, </a:t>
            </a:r>
            <a:r>
              <a:rPr lang="en-US" dirty="0" err="1" smtClean="0"/>
              <a:t>dass</a:t>
            </a:r>
            <a:r>
              <a:rPr lang="en-US" dirty="0" smtClean="0"/>
              <a:t> </a:t>
            </a:r>
            <a:r>
              <a:rPr lang="en-US" dirty="0" err="1" smtClean="0"/>
              <a:t>ich</a:t>
            </a:r>
            <a:r>
              <a:rPr lang="en-US" dirty="0" smtClean="0"/>
              <a:t> in </a:t>
            </a:r>
            <a:r>
              <a:rPr lang="en-US" dirty="0" err="1" smtClean="0"/>
              <a:t>Marokko</a:t>
            </a:r>
            <a:r>
              <a:rPr lang="en-US" dirty="0" smtClean="0"/>
              <a:t> </a:t>
            </a:r>
            <a:r>
              <a:rPr lang="en-US" dirty="0" err="1" smtClean="0"/>
              <a:t>bleibe</a:t>
            </a:r>
            <a:r>
              <a:rPr lang="en-US" dirty="0" smtClean="0"/>
              <a:t> und </a:t>
            </a:r>
            <a:r>
              <a:rPr lang="en-US" dirty="0" err="1" smtClean="0"/>
              <a:t>heirate</a:t>
            </a:r>
            <a:r>
              <a:rPr lang="en-US" dirty="0" smtClean="0"/>
              <a:t>. </a:t>
            </a:r>
            <a:r>
              <a:rPr lang="en-US" dirty="0" err="1" smtClean="0"/>
              <a:t>Sie</a:t>
            </a:r>
            <a:r>
              <a:rPr lang="en-US" dirty="0" smtClean="0"/>
              <a:t> </a:t>
            </a:r>
            <a:r>
              <a:rPr lang="en-US" dirty="0" err="1" smtClean="0"/>
              <a:t>wollten</a:t>
            </a:r>
            <a:r>
              <a:rPr lang="en-US" dirty="0" smtClean="0"/>
              <a:t>, </a:t>
            </a:r>
            <a:r>
              <a:rPr lang="en-US" dirty="0" err="1" smtClean="0"/>
              <a:t>dass</a:t>
            </a:r>
            <a:r>
              <a:rPr lang="en-US" dirty="0" smtClean="0"/>
              <a:t> </a:t>
            </a:r>
            <a:r>
              <a:rPr lang="en-US" dirty="0" err="1" smtClean="0"/>
              <a:t>ich</a:t>
            </a:r>
            <a:r>
              <a:rPr lang="en-US" dirty="0" smtClean="0"/>
              <a:t> wie all die </a:t>
            </a:r>
            <a:r>
              <a:rPr lang="en-US" dirty="0" err="1" smtClean="0"/>
              <a:t>anderen</a:t>
            </a:r>
            <a:r>
              <a:rPr lang="en-US" dirty="0" smtClean="0"/>
              <a:t> Frauen </a:t>
            </a:r>
            <a:r>
              <a:rPr lang="en-US" dirty="0" err="1" smtClean="0"/>
              <a:t>sei</a:t>
            </a:r>
            <a:r>
              <a:rPr lang="en-US" dirty="0" smtClean="0"/>
              <a:t>. Für </a:t>
            </a:r>
            <a:r>
              <a:rPr lang="en-US" dirty="0" err="1" smtClean="0"/>
              <a:t>mich</a:t>
            </a:r>
            <a:r>
              <a:rPr lang="en-US" dirty="0" smtClean="0"/>
              <a:t> </a:t>
            </a:r>
            <a:r>
              <a:rPr lang="en-US" dirty="0" err="1" smtClean="0"/>
              <a:t>lohnte</a:t>
            </a:r>
            <a:r>
              <a:rPr lang="en-US" dirty="0" smtClean="0"/>
              <a:t> </a:t>
            </a:r>
            <a:r>
              <a:rPr lang="en-US" dirty="0" err="1" smtClean="0"/>
              <a:t>es</a:t>
            </a:r>
            <a:r>
              <a:rPr lang="en-US" dirty="0" smtClean="0"/>
              <a:t> </a:t>
            </a:r>
            <a:r>
              <a:rPr lang="en-US" dirty="0" err="1" smtClean="0"/>
              <a:t>sich</a:t>
            </a:r>
            <a:r>
              <a:rPr lang="en-US" dirty="0" smtClean="0"/>
              <a:t> </a:t>
            </a:r>
            <a:r>
              <a:rPr lang="en-US" dirty="0" err="1" smtClean="0"/>
              <a:t>jedoch</a:t>
            </a:r>
            <a:r>
              <a:rPr lang="en-US" dirty="0" smtClean="0"/>
              <a:t>, das </a:t>
            </a:r>
            <a:r>
              <a:rPr lang="en-US" dirty="0" err="1" smtClean="0"/>
              <a:t>Risiko</a:t>
            </a:r>
            <a:r>
              <a:rPr lang="en-US" dirty="0" smtClean="0"/>
              <a:t> </a:t>
            </a:r>
            <a:r>
              <a:rPr lang="en-US" dirty="0" err="1" smtClean="0"/>
              <a:t>einzugehen</a:t>
            </a:r>
            <a:r>
              <a:rPr lang="en-US" dirty="0" smtClean="0"/>
              <a:t> … </a:t>
            </a:r>
            <a:r>
              <a:rPr lang="en-US" dirty="0" err="1" smtClean="0"/>
              <a:t>nach</a:t>
            </a:r>
            <a:r>
              <a:rPr lang="en-US" dirty="0" smtClean="0"/>
              <a:t> </a:t>
            </a:r>
            <a:r>
              <a:rPr lang="en-US" dirty="0" err="1" smtClean="0"/>
              <a:t>Frankreich</a:t>
            </a:r>
            <a:r>
              <a:rPr lang="en-US" dirty="0" smtClean="0"/>
              <a:t> </a:t>
            </a:r>
            <a:r>
              <a:rPr lang="en-US" dirty="0" err="1" smtClean="0"/>
              <a:t>auszuwandern</a:t>
            </a:r>
            <a:r>
              <a:rPr lang="en-US" dirty="0" smtClean="0"/>
              <a:t> </a:t>
            </a:r>
            <a:r>
              <a:rPr lang="en-US" dirty="0" err="1" smtClean="0"/>
              <a:t>fühlt</a:t>
            </a:r>
            <a:r>
              <a:rPr lang="en-US" dirty="0" smtClean="0"/>
              <a:t> </a:t>
            </a:r>
            <a:r>
              <a:rPr lang="en-US" dirty="0" err="1" smtClean="0"/>
              <a:t>sich</a:t>
            </a:r>
            <a:r>
              <a:rPr lang="en-US" dirty="0" smtClean="0"/>
              <a:t> an, wie </a:t>
            </a:r>
            <a:r>
              <a:rPr lang="en-US" dirty="0" err="1" smtClean="0"/>
              <a:t>meine</a:t>
            </a:r>
            <a:r>
              <a:rPr lang="en-US" dirty="0" smtClean="0"/>
              <a:t> </a:t>
            </a:r>
            <a:r>
              <a:rPr lang="en-US" dirty="0" err="1" smtClean="0"/>
              <a:t>Freiheit</a:t>
            </a:r>
            <a:r>
              <a:rPr lang="en-US" dirty="0" smtClean="0"/>
              <a:t> </a:t>
            </a:r>
            <a:r>
              <a:rPr lang="en-US" dirty="0" err="1" smtClean="0"/>
              <a:t>als</a:t>
            </a:r>
            <a:r>
              <a:rPr lang="en-US" dirty="0" smtClean="0"/>
              <a:t> Frau </a:t>
            </a:r>
            <a:r>
              <a:rPr lang="en-US" dirty="0" err="1" smtClean="0"/>
              <a:t>zurückzugewinnen</a:t>
            </a:r>
            <a:r>
              <a:rPr lang="en-US" dirty="0" smtClean="0"/>
              <a:t>…. in </a:t>
            </a:r>
            <a:r>
              <a:rPr lang="en-US" dirty="0" err="1" smtClean="0"/>
              <a:t>einem</a:t>
            </a:r>
            <a:r>
              <a:rPr lang="en-US" dirty="0" smtClean="0"/>
              <a:t> Land </a:t>
            </a:r>
            <a:r>
              <a:rPr lang="en-US" dirty="0" err="1" smtClean="0"/>
              <a:t>zu</a:t>
            </a:r>
            <a:r>
              <a:rPr lang="en-US" dirty="0" smtClean="0"/>
              <a:t> Leben, das an die </a:t>
            </a:r>
            <a:r>
              <a:rPr lang="en-US" dirty="0" err="1" smtClean="0"/>
              <a:t>Demokratie</a:t>
            </a:r>
            <a:r>
              <a:rPr lang="en-US" dirty="0" smtClean="0"/>
              <a:t> und an die </a:t>
            </a:r>
            <a:r>
              <a:rPr lang="en-US" dirty="0" err="1" smtClean="0"/>
              <a:t>Rechte</a:t>
            </a:r>
            <a:r>
              <a:rPr lang="en-US" dirty="0" smtClean="0"/>
              <a:t> von </a:t>
            </a:r>
            <a:r>
              <a:rPr lang="en-US" dirty="0" err="1" smtClean="0"/>
              <a:t>Männern</a:t>
            </a:r>
            <a:r>
              <a:rPr lang="en-US" dirty="0" smtClean="0"/>
              <a:t> und Frauen </a:t>
            </a:r>
            <a:r>
              <a:rPr lang="en-US" dirty="0" err="1" smtClean="0"/>
              <a:t>glaubt</a:t>
            </a:r>
            <a:r>
              <a:rPr lang="en-US" dirty="0" smtClean="0"/>
              <a:t>…</a:t>
            </a:r>
          </a:p>
        </p:txBody>
      </p:sp>
      <p:sp>
        <p:nvSpPr>
          <p:cNvPr id="4" name="Textplatzhalter 3"/>
          <p:cNvSpPr>
            <a:spLocks noGrp="1"/>
          </p:cNvSpPr>
          <p:nvPr>
            <p:ph type="body" sz="half" idx="2"/>
          </p:nvPr>
        </p:nvSpPr>
        <p:spPr/>
        <p:txBody>
          <a:bodyPr/>
          <a:lstStyle/>
          <a:p>
            <a:r>
              <a:rPr lang="de-CH" dirty="0" smtClean="0"/>
              <a:t>EINE MAROKKANISCHE PROFESSORIN</a:t>
            </a:r>
          </a:p>
          <a:p>
            <a:r>
              <a:rPr lang="de-CH" dirty="0" smtClean="0"/>
              <a:t>Ich wollte der sozialen Ungerechtigkeit Mar</a:t>
            </a:r>
            <a:r>
              <a:rPr lang="en-US" dirty="0" err="1" smtClean="0"/>
              <a:t>okkos</a:t>
            </a:r>
            <a:r>
              <a:rPr lang="en-US" dirty="0" smtClean="0"/>
              <a:t> </a:t>
            </a:r>
            <a:r>
              <a:rPr lang="en-US" dirty="0" err="1" smtClean="0"/>
              <a:t>entfliehen</a:t>
            </a:r>
            <a:r>
              <a:rPr lang="en-US" dirty="0" smtClean="0"/>
              <a:t> und </a:t>
            </a:r>
            <a:r>
              <a:rPr lang="en-US" dirty="0" err="1" smtClean="0"/>
              <a:t>als</a:t>
            </a:r>
            <a:r>
              <a:rPr lang="en-US" dirty="0" smtClean="0"/>
              <a:t> </a:t>
            </a:r>
            <a:r>
              <a:rPr lang="en-US" dirty="0" err="1" smtClean="0"/>
              <a:t>eine</a:t>
            </a:r>
            <a:r>
              <a:rPr lang="en-US" dirty="0" smtClean="0"/>
              <a:t> </a:t>
            </a:r>
            <a:r>
              <a:rPr lang="en-US" dirty="0" err="1" smtClean="0"/>
              <a:t>freie</a:t>
            </a:r>
            <a:r>
              <a:rPr lang="en-US" dirty="0" smtClean="0"/>
              <a:t> Frau in </a:t>
            </a:r>
            <a:r>
              <a:rPr lang="en-US" dirty="0" err="1" smtClean="0"/>
              <a:t>Frankreich</a:t>
            </a:r>
            <a:r>
              <a:rPr lang="en-US" dirty="0" smtClean="0"/>
              <a:t> </a:t>
            </a:r>
            <a:r>
              <a:rPr lang="en-US" dirty="0" err="1" smtClean="0"/>
              <a:t>leben</a:t>
            </a:r>
            <a:r>
              <a:rPr lang="en-US" dirty="0" smtClean="0"/>
              <a: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6" name="Textfeld 5"/>
          <p:cNvSpPr txBox="1"/>
          <p:nvPr/>
        </p:nvSpPr>
        <p:spPr>
          <a:xfrm>
            <a:off x="708338"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89" y="3490175"/>
            <a:ext cx="3535868" cy="2359278"/>
          </a:xfrm>
          <a:prstGeom prst="rect">
            <a:avLst/>
          </a:prstGeom>
        </p:spPr>
      </p:pic>
    </p:spTree>
    <p:extLst>
      <p:ext uri="{BB962C8B-B14F-4D97-AF65-F5344CB8AC3E}">
        <p14:creationId xmlns:p14="http://schemas.microsoft.com/office/powerpoint/2010/main" val="283810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fallstudien</a:t>
            </a:r>
            <a:endParaRPr lang="de-CH" dirty="0"/>
          </a:p>
        </p:txBody>
      </p:sp>
      <p:sp>
        <p:nvSpPr>
          <p:cNvPr id="3" name="Inhaltsplatzhalter 2"/>
          <p:cNvSpPr>
            <a:spLocks noGrp="1"/>
          </p:cNvSpPr>
          <p:nvPr>
            <p:ph idx="1"/>
          </p:nvPr>
        </p:nvSpPr>
        <p:spPr/>
        <p:txBody>
          <a:bodyPr>
            <a:normAutofit/>
          </a:bodyPr>
          <a:lstStyle/>
          <a:p>
            <a:r>
              <a:rPr lang="en-US" dirty="0" err="1" smtClean="0"/>
              <a:t>Sie</a:t>
            </a:r>
            <a:r>
              <a:rPr lang="en-US" dirty="0" smtClean="0"/>
              <a:t> </a:t>
            </a:r>
            <a:r>
              <a:rPr lang="en-US" dirty="0" err="1" smtClean="0"/>
              <a:t>sagen</a:t>
            </a:r>
            <a:r>
              <a:rPr lang="en-US" dirty="0" smtClean="0"/>
              <a:t>, </a:t>
            </a:r>
            <a:r>
              <a:rPr lang="en-US" dirty="0" err="1" smtClean="0"/>
              <a:t>dass</a:t>
            </a:r>
            <a:r>
              <a:rPr lang="en-US" dirty="0" smtClean="0"/>
              <a:t> das in Deutschland normal </a:t>
            </a:r>
            <a:r>
              <a:rPr lang="en-US" dirty="0" err="1" smtClean="0"/>
              <a:t>sei</a:t>
            </a:r>
            <a:r>
              <a:rPr lang="en-US" dirty="0" smtClean="0"/>
              <a:t> …. </a:t>
            </a:r>
            <a:r>
              <a:rPr lang="en-US" dirty="0" err="1" smtClean="0"/>
              <a:t>ich</a:t>
            </a:r>
            <a:r>
              <a:rPr lang="en-US" dirty="0" smtClean="0"/>
              <a:t> </a:t>
            </a:r>
            <a:r>
              <a:rPr lang="en-US" dirty="0" err="1" smtClean="0"/>
              <a:t>hatte</a:t>
            </a:r>
            <a:r>
              <a:rPr lang="en-US" dirty="0" smtClean="0"/>
              <a:t> </a:t>
            </a:r>
            <a:r>
              <a:rPr lang="en-US" dirty="0" err="1" smtClean="0"/>
              <a:t>einen</a:t>
            </a:r>
            <a:r>
              <a:rPr lang="en-US" dirty="0" smtClean="0"/>
              <a:t> </a:t>
            </a:r>
            <a:r>
              <a:rPr lang="en-US" dirty="0" err="1" smtClean="0"/>
              <a:t>Vorgesetzten</a:t>
            </a:r>
            <a:r>
              <a:rPr lang="en-US" dirty="0" smtClean="0"/>
              <a:t>, der all </a:t>
            </a:r>
            <a:r>
              <a:rPr lang="en-US" dirty="0" err="1" smtClean="0"/>
              <a:t>meine</a:t>
            </a:r>
            <a:r>
              <a:rPr lang="en-US" dirty="0" smtClean="0"/>
              <a:t> </a:t>
            </a:r>
            <a:r>
              <a:rPr lang="en-US" dirty="0" err="1" smtClean="0"/>
              <a:t>Vorschläge</a:t>
            </a:r>
            <a:r>
              <a:rPr lang="en-US" dirty="0" smtClean="0"/>
              <a:t> </a:t>
            </a:r>
            <a:r>
              <a:rPr lang="en-US" dirty="0" err="1" smtClean="0"/>
              <a:t>verneinte</a:t>
            </a:r>
            <a:r>
              <a:rPr lang="en-US" dirty="0" smtClean="0"/>
              <a:t> und </a:t>
            </a:r>
            <a:r>
              <a:rPr lang="en-US" dirty="0" err="1" smtClean="0"/>
              <a:t>jeden</a:t>
            </a:r>
            <a:r>
              <a:rPr lang="en-US" dirty="0" smtClean="0"/>
              <a:t> Tag negative </a:t>
            </a:r>
            <a:r>
              <a:rPr lang="en-US" dirty="0" err="1" smtClean="0"/>
              <a:t>Sachen</a:t>
            </a:r>
            <a:r>
              <a:rPr lang="en-US" dirty="0" smtClean="0"/>
              <a:t> </a:t>
            </a:r>
            <a:r>
              <a:rPr lang="en-US" dirty="0" err="1" smtClean="0"/>
              <a:t>zu</a:t>
            </a:r>
            <a:r>
              <a:rPr lang="en-US" dirty="0" smtClean="0"/>
              <a:t> </a:t>
            </a:r>
            <a:r>
              <a:rPr lang="en-US" dirty="0" err="1" smtClean="0"/>
              <a:t>mir</a:t>
            </a:r>
            <a:r>
              <a:rPr lang="en-US" dirty="0" smtClean="0"/>
              <a:t> </a:t>
            </a:r>
            <a:r>
              <a:rPr lang="en-US" dirty="0" err="1" smtClean="0"/>
              <a:t>sagte</a:t>
            </a:r>
            <a:r>
              <a:rPr lang="en-US" dirty="0" smtClean="0"/>
              <a:t>. </a:t>
            </a:r>
            <a:r>
              <a:rPr lang="en-US" dirty="0" err="1" smtClean="0"/>
              <a:t>Ich</a:t>
            </a:r>
            <a:r>
              <a:rPr lang="en-US" dirty="0" smtClean="0"/>
              <a:t> </a:t>
            </a:r>
            <a:r>
              <a:rPr lang="en-US" dirty="0" err="1" smtClean="0"/>
              <a:t>wollte</a:t>
            </a:r>
            <a:r>
              <a:rPr lang="en-US" dirty="0" smtClean="0"/>
              <a:t> für </a:t>
            </a:r>
            <a:r>
              <a:rPr lang="en-US" dirty="0" err="1" smtClean="0"/>
              <a:t>mich</a:t>
            </a:r>
            <a:r>
              <a:rPr lang="en-US" dirty="0" smtClean="0"/>
              <a:t> </a:t>
            </a:r>
            <a:r>
              <a:rPr lang="en-US" dirty="0" err="1" smtClean="0"/>
              <a:t>selbst</a:t>
            </a:r>
            <a:r>
              <a:rPr lang="en-US" dirty="0" smtClean="0"/>
              <a:t> </a:t>
            </a:r>
            <a:r>
              <a:rPr lang="en-US" dirty="0" err="1" smtClean="0"/>
              <a:t>weggehen</a:t>
            </a:r>
            <a:r>
              <a:rPr lang="en-US" dirty="0" smtClean="0"/>
              <a:t> und </a:t>
            </a:r>
            <a:r>
              <a:rPr lang="en-US" dirty="0" err="1" smtClean="0"/>
              <a:t>andere</a:t>
            </a:r>
            <a:r>
              <a:rPr lang="en-US" dirty="0" smtClean="0"/>
              <a:t> </a:t>
            </a:r>
            <a:r>
              <a:rPr lang="en-US" dirty="0" err="1" smtClean="0"/>
              <a:t>Traditionen</a:t>
            </a:r>
            <a:r>
              <a:rPr lang="en-US" dirty="0" smtClean="0"/>
              <a:t> </a:t>
            </a:r>
            <a:r>
              <a:rPr lang="en-US" dirty="0" err="1" smtClean="0"/>
              <a:t>erleben</a:t>
            </a:r>
            <a:r>
              <a:rPr lang="en-US" dirty="0" smtClean="0"/>
              <a:t>. </a:t>
            </a:r>
            <a:r>
              <a:rPr lang="en-US" dirty="0" err="1" smtClean="0"/>
              <a:t>Ich</a:t>
            </a:r>
            <a:r>
              <a:rPr lang="en-US" dirty="0" smtClean="0"/>
              <a:t> </a:t>
            </a:r>
            <a:r>
              <a:rPr lang="en-US" dirty="0" err="1" smtClean="0"/>
              <a:t>wollte</a:t>
            </a:r>
            <a:r>
              <a:rPr lang="en-US" dirty="0" smtClean="0"/>
              <a:t> </a:t>
            </a:r>
            <a:r>
              <a:rPr lang="en-US" dirty="0" err="1" smtClean="0"/>
              <a:t>eine</a:t>
            </a:r>
            <a:r>
              <a:rPr lang="en-US" dirty="0" smtClean="0"/>
              <a:t> </a:t>
            </a:r>
            <a:r>
              <a:rPr lang="en-US" dirty="0" err="1" smtClean="0"/>
              <a:t>große</a:t>
            </a:r>
            <a:r>
              <a:rPr lang="en-US" dirty="0" smtClean="0"/>
              <a:t> </a:t>
            </a:r>
            <a:r>
              <a:rPr lang="en-US" dirty="0" err="1" smtClean="0"/>
              <a:t>Stadt</a:t>
            </a:r>
            <a:r>
              <a:rPr lang="en-US" dirty="0" smtClean="0"/>
              <a:t> wie Paris </a:t>
            </a:r>
            <a:r>
              <a:rPr lang="en-US" dirty="0" err="1" smtClean="0"/>
              <a:t>sehen</a:t>
            </a:r>
            <a:r>
              <a:rPr lang="en-US" dirty="0"/>
              <a:t> </a:t>
            </a:r>
            <a:r>
              <a:rPr lang="en-US" dirty="0" smtClean="0"/>
              <a:t>und den </a:t>
            </a:r>
            <a:r>
              <a:rPr lang="en-US" dirty="0" err="1" smtClean="0"/>
              <a:t>multikulturellen</a:t>
            </a:r>
            <a:r>
              <a:rPr lang="en-US" dirty="0" smtClean="0"/>
              <a:t> </a:t>
            </a:r>
            <a:r>
              <a:rPr lang="en-US" dirty="0" err="1" smtClean="0"/>
              <a:t>Aspekt</a:t>
            </a:r>
            <a:r>
              <a:rPr lang="en-US" dirty="0" smtClean="0"/>
              <a:t>, </a:t>
            </a:r>
            <a:r>
              <a:rPr lang="en-US" dirty="0" err="1" smtClean="0"/>
              <a:t>eine</a:t>
            </a:r>
            <a:r>
              <a:rPr lang="en-US" dirty="0" smtClean="0"/>
              <a:t> </a:t>
            </a:r>
            <a:r>
              <a:rPr lang="en-US" dirty="0" err="1" smtClean="0"/>
              <a:t>verschiedene</a:t>
            </a:r>
            <a:r>
              <a:rPr lang="en-US" dirty="0" smtClean="0"/>
              <a:t> </a:t>
            </a:r>
            <a:r>
              <a:rPr lang="en-US" dirty="0" err="1" smtClean="0"/>
              <a:t>Kultur</a:t>
            </a:r>
            <a:r>
              <a:rPr lang="en-US" dirty="0" smtClean="0"/>
              <a:t>, etc. </a:t>
            </a:r>
            <a:r>
              <a:rPr lang="en-US" dirty="0" err="1" smtClean="0"/>
              <a:t>erleben</a:t>
            </a:r>
            <a:r>
              <a:rPr lang="en-US" dirty="0" smtClean="0"/>
              <a:t>. Die </a:t>
            </a:r>
            <a:r>
              <a:rPr lang="en-US" dirty="0" err="1" smtClean="0"/>
              <a:t>Entscheidung</a:t>
            </a:r>
            <a:r>
              <a:rPr lang="en-US" dirty="0" smtClean="0"/>
              <a:t> </a:t>
            </a:r>
            <a:r>
              <a:rPr lang="en-US" dirty="0" err="1" smtClean="0"/>
              <a:t>zur</a:t>
            </a:r>
            <a:r>
              <a:rPr lang="en-US" dirty="0" smtClean="0"/>
              <a:t> Migration </a:t>
            </a:r>
            <a:r>
              <a:rPr lang="en-US" dirty="0" err="1" smtClean="0"/>
              <a:t>bedeutete</a:t>
            </a:r>
            <a:r>
              <a:rPr lang="en-US" dirty="0" smtClean="0"/>
              <a:t> </a:t>
            </a:r>
            <a:r>
              <a:rPr lang="en-US" dirty="0" err="1" smtClean="0"/>
              <a:t>auch</a:t>
            </a:r>
            <a:r>
              <a:rPr lang="en-US" dirty="0" smtClean="0"/>
              <a:t>, </a:t>
            </a:r>
            <a:r>
              <a:rPr lang="en-US" dirty="0" err="1" smtClean="0"/>
              <a:t>dass</a:t>
            </a:r>
            <a:r>
              <a:rPr lang="en-US" dirty="0" smtClean="0"/>
              <a:t> </a:t>
            </a:r>
            <a:r>
              <a:rPr lang="en-US" dirty="0" err="1" smtClean="0"/>
              <a:t>ich</a:t>
            </a:r>
            <a:r>
              <a:rPr lang="en-US" dirty="0" smtClean="0"/>
              <a:t> </a:t>
            </a:r>
            <a:r>
              <a:rPr lang="en-US" dirty="0" err="1" smtClean="0"/>
              <a:t>meinen</a:t>
            </a:r>
            <a:r>
              <a:rPr lang="en-US" dirty="0" smtClean="0"/>
              <a:t> Job und die </a:t>
            </a:r>
            <a:r>
              <a:rPr lang="en-US" dirty="0" err="1" smtClean="0"/>
              <a:t>damit</a:t>
            </a:r>
            <a:r>
              <a:rPr lang="en-US" dirty="0" smtClean="0"/>
              <a:t> </a:t>
            </a:r>
            <a:r>
              <a:rPr lang="en-US" dirty="0" err="1" smtClean="0"/>
              <a:t>einhergehende</a:t>
            </a:r>
            <a:r>
              <a:rPr lang="en-US" dirty="0" smtClean="0"/>
              <a:t> </a:t>
            </a:r>
            <a:r>
              <a:rPr lang="en-US" dirty="0" err="1" smtClean="0"/>
              <a:t>Sicherheit</a:t>
            </a:r>
            <a:r>
              <a:rPr lang="en-US" dirty="0" smtClean="0"/>
              <a:t> </a:t>
            </a:r>
            <a:r>
              <a:rPr lang="en-US" dirty="0" err="1" smtClean="0"/>
              <a:t>verlieren</a:t>
            </a:r>
            <a:r>
              <a:rPr lang="en-US" dirty="0" smtClean="0"/>
              <a:t> </a:t>
            </a:r>
            <a:r>
              <a:rPr lang="en-US" dirty="0" err="1"/>
              <a:t>würde</a:t>
            </a:r>
            <a:r>
              <a:rPr lang="en-US" dirty="0"/>
              <a:t> … </a:t>
            </a:r>
            <a:r>
              <a:rPr lang="en-US" dirty="0" smtClean="0"/>
              <a:t>der </a:t>
            </a:r>
            <a:r>
              <a:rPr lang="en-US" dirty="0" err="1" smtClean="0"/>
              <a:t>Umzug</a:t>
            </a:r>
            <a:r>
              <a:rPr lang="en-US" dirty="0" smtClean="0"/>
              <a:t> </a:t>
            </a:r>
            <a:r>
              <a:rPr lang="en-US" dirty="0" err="1" smtClean="0"/>
              <a:t>nach</a:t>
            </a:r>
            <a:r>
              <a:rPr lang="en-US" dirty="0" smtClean="0"/>
              <a:t> </a:t>
            </a:r>
            <a:r>
              <a:rPr lang="en-US" dirty="0" err="1" smtClean="0"/>
              <a:t>Frankreich</a:t>
            </a:r>
            <a:r>
              <a:rPr lang="en-US" dirty="0" smtClean="0"/>
              <a:t> </a:t>
            </a:r>
            <a:r>
              <a:rPr lang="en-US" dirty="0" err="1" smtClean="0"/>
              <a:t>würde</a:t>
            </a:r>
            <a:r>
              <a:rPr lang="en-US" dirty="0" smtClean="0"/>
              <a:t> </a:t>
            </a:r>
            <a:r>
              <a:rPr lang="en-US" dirty="0" err="1" smtClean="0"/>
              <a:t>jedoch</a:t>
            </a:r>
            <a:r>
              <a:rPr lang="en-US" dirty="0" smtClean="0"/>
              <a:t> </a:t>
            </a:r>
            <a:r>
              <a:rPr lang="en-US" dirty="0" err="1" smtClean="0"/>
              <a:t>zum</a:t>
            </a:r>
            <a:r>
              <a:rPr lang="en-US" dirty="0" smtClean="0"/>
              <a:t> </a:t>
            </a:r>
            <a:r>
              <a:rPr lang="en-US" dirty="0" err="1" smtClean="0"/>
              <a:t>großen</a:t>
            </a:r>
            <a:r>
              <a:rPr lang="en-US" dirty="0" smtClean="0"/>
              <a:t> </a:t>
            </a:r>
            <a:r>
              <a:rPr lang="en-US" dirty="0" err="1" smtClean="0"/>
              <a:t>Teil</a:t>
            </a:r>
            <a:r>
              <a:rPr lang="en-US" dirty="0" smtClean="0"/>
              <a:t> </a:t>
            </a:r>
            <a:r>
              <a:rPr lang="en-US" dirty="0" err="1" smtClean="0"/>
              <a:t>dazu</a:t>
            </a:r>
            <a:r>
              <a:rPr lang="en-US" dirty="0" smtClean="0"/>
              <a:t> </a:t>
            </a:r>
            <a:r>
              <a:rPr lang="en-US" dirty="0" err="1" smtClean="0"/>
              <a:t>beitragen</a:t>
            </a:r>
            <a:r>
              <a:rPr lang="en-US" dirty="0" smtClean="0"/>
              <a:t>, das </a:t>
            </a:r>
            <a:r>
              <a:rPr lang="en-US" dirty="0" err="1" smtClean="0"/>
              <a:t>zu</a:t>
            </a:r>
            <a:r>
              <a:rPr lang="en-US" dirty="0" smtClean="0"/>
              <a:t> </a:t>
            </a:r>
            <a:r>
              <a:rPr lang="en-US" dirty="0" err="1" smtClean="0"/>
              <a:t>kompensieren</a:t>
            </a:r>
            <a:r>
              <a:rPr lang="en-US" dirty="0" smtClean="0"/>
              <a:t>.</a:t>
            </a:r>
          </a:p>
          <a:p>
            <a:endParaRPr lang="en-US" dirty="0"/>
          </a:p>
        </p:txBody>
      </p:sp>
      <p:sp>
        <p:nvSpPr>
          <p:cNvPr id="4" name="Textplatzhalter 3"/>
          <p:cNvSpPr>
            <a:spLocks noGrp="1"/>
          </p:cNvSpPr>
          <p:nvPr>
            <p:ph type="body" sz="half" idx="2"/>
          </p:nvPr>
        </p:nvSpPr>
        <p:spPr/>
        <p:txBody>
          <a:bodyPr/>
          <a:lstStyle/>
          <a:p>
            <a:r>
              <a:rPr lang="de-CH" dirty="0" smtClean="0"/>
              <a:t>EIN DEUTSCHER QUALITÄTSMANAGER</a:t>
            </a:r>
          </a:p>
          <a:p>
            <a:r>
              <a:rPr lang="en-US" dirty="0" smtClean="0"/>
              <a:t>In Deutschland… </a:t>
            </a:r>
            <a:r>
              <a:rPr lang="en-US" dirty="0" err="1" smtClean="0"/>
              <a:t>ich</a:t>
            </a:r>
            <a:r>
              <a:rPr lang="en-US" dirty="0" smtClean="0"/>
              <a:t> </a:t>
            </a:r>
            <a:r>
              <a:rPr lang="en-US" dirty="0" err="1" smtClean="0"/>
              <a:t>wurde</a:t>
            </a:r>
            <a:r>
              <a:rPr lang="en-US" dirty="0" smtClean="0"/>
              <a:t> </a:t>
            </a:r>
            <a:r>
              <a:rPr lang="en-US" dirty="0" err="1" smtClean="0"/>
              <a:t>unterbezahlt</a:t>
            </a:r>
            <a:r>
              <a:rPr lang="en-US" dirty="0" smtClean="0"/>
              <a:t>, </a:t>
            </a:r>
            <a:r>
              <a:rPr lang="en-US" dirty="0" err="1" smtClean="0"/>
              <a:t>wenn</a:t>
            </a:r>
            <a:r>
              <a:rPr lang="en-US" dirty="0" smtClean="0"/>
              <a:t> man </a:t>
            </a:r>
            <a:r>
              <a:rPr lang="en-US" dirty="0" err="1" smtClean="0"/>
              <a:t>meine</a:t>
            </a:r>
            <a:r>
              <a:rPr lang="en-US" dirty="0" smtClean="0"/>
              <a:t> </a:t>
            </a:r>
            <a:r>
              <a:rPr lang="en-US" dirty="0" err="1" smtClean="0"/>
              <a:t>Qualifikationen</a:t>
            </a:r>
            <a:r>
              <a:rPr lang="en-US" dirty="0" smtClean="0"/>
              <a:t> </a:t>
            </a:r>
            <a:r>
              <a:rPr lang="en-US" dirty="0" err="1" smtClean="0"/>
              <a:t>betrachtet</a:t>
            </a:r>
            <a:r>
              <a:rPr lang="en-US" dirty="0" smtClean="0"/>
              <a:t>, </a:t>
            </a:r>
            <a:r>
              <a:rPr lang="en-US" dirty="0" err="1" smtClean="0"/>
              <a:t>verdiente</a:t>
            </a:r>
            <a:r>
              <a:rPr lang="en-US" dirty="0" smtClean="0"/>
              <a:t> </a:t>
            </a:r>
            <a:r>
              <a:rPr lang="en-US" dirty="0" err="1" smtClean="0"/>
              <a:t>ich</a:t>
            </a:r>
            <a:r>
              <a:rPr lang="en-US" dirty="0" smtClean="0"/>
              <a:t> um 30 % </a:t>
            </a:r>
            <a:r>
              <a:rPr lang="en-US" dirty="0" err="1" smtClean="0"/>
              <a:t>zu</a:t>
            </a:r>
            <a:r>
              <a:rPr lang="en-US" dirty="0" smtClean="0"/>
              <a:t> </a:t>
            </a:r>
            <a:r>
              <a:rPr lang="en-US" dirty="0" err="1" smtClean="0"/>
              <a:t>wenig</a:t>
            </a:r>
            <a:r>
              <a:rPr lang="en-US" dirty="0" smtClean="0"/>
              <a:t>, </a:t>
            </a:r>
            <a:r>
              <a:rPr lang="en-US" dirty="0" err="1" smtClean="0"/>
              <a:t>im</a:t>
            </a:r>
            <a:r>
              <a:rPr lang="en-US" dirty="0" smtClean="0"/>
              <a:t> </a:t>
            </a:r>
            <a:r>
              <a:rPr lang="en-US" dirty="0" err="1" smtClean="0"/>
              <a:t>Vergleich</a:t>
            </a:r>
            <a:r>
              <a:rPr lang="en-US" dirty="0" smtClean="0"/>
              <a:t> </a:t>
            </a:r>
            <a:r>
              <a:rPr lang="en-US" dirty="0" err="1" smtClean="0"/>
              <a:t>dazu</a:t>
            </a:r>
            <a:r>
              <a:rPr lang="en-US" dirty="0" smtClean="0"/>
              <a:t> </a:t>
            </a:r>
            <a:r>
              <a:rPr lang="en-US" dirty="0" err="1" smtClean="0"/>
              <a:t>wenn</a:t>
            </a:r>
            <a:r>
              <a:rPr lang="en-US" dirty="0" smtClean="0"/>
              <a:t> </a:t>
            </a:r>
            <a:r>
              <a:rPr lang="en-US" dirty="0" err="1" smtClean="0"/>
              <a:t>ich</a:t>
            </a:r>
            <a:r>
              <a:rPr lang="en-US" dirty="0" smtClean="0"/>
              <a:t> </a:t>
            </a:r>
            <a:r>
              <a:rPr lang="en-US" dirty="0" err="1" smtClean="0"/>
              <a:t>ein</a:t>
            </a:r>
            <a:r>
              <a:rPr lang="en-US" dirty="0" smtClean="0"/>
              <a:t> Mann sein </a:t>
            </a:r>
            <a:r>
              <a:rPr lang="en-US" dirty="0" err="1" smtClean="0"/>
              <a:t>würde</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5</a:t>
            </a:fld>
            <a:endParaRPr lang="en-US" dirty="0"/>
          </a:p>
        </p:txBody>
      </p:sp>
      <p:sp>
        <p:nvSpPr>
          <p:cNvPr id="6" name="Textfeld 5"/>
          <p:cNvSpPr txBox="1"/>
          <p:nvPr/>
        </p:nvSpPr>
        <p:spPr>
          <a:xfrm>
            <a:off x="463639"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337733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fallstudien</a:t>
            </a:r>
            <a:endParaRPr lang="de-CH" dirty="0"/>
          </a:p>
        </p:txBody>
      </p:sp>
      <p:sp>
        <p:nvSpPr>
          <p:cNvPr id="3" name="Inhaltsplatzhalter 2"/>
          <p:cNvSpPr>
            <a:spLocks noGrp="1"/>
          </p:cNvSpPr>
          <p:nvPr>
            <p:ph idx="1"/>
          </p:nvPr>
        </p:nvSpPr>
        <p:spPr/>
        <p:txBody>
          <a:bodyPr>
            <a:normAutofit/>
          </a:bodyPr>
          <a:lstStyle/>
          <a:p>
            <a:r>
              <a:rPr lang="de-AT" dirty="0"/>
              <a:t>… Ich sah mich </a:t>
            </a:r>
            <a:r>
              <a:rPr lang="de-AT" dirty="0" smtClean="0"/>
              <a:t>Menschen </a:t>
            </a:r>
            <a:r>
              <a:rPr lang="de-AT" dirty="0"/>
              <a:t>gegenüber, die das Ziel hatten, meine Zeitschrift zu sperren… zuerst wollte ich nach Kanada oder in die USA auswandern, weil ich dachte, dass man dort Fremden gegenüber eher offener gegenübersteht als das in Frankreich der Fall ist… und ich wollte nicht nach Frankreich, da ich dort nichts erreichen </a:t>
            </a:r>
            <a:r>
              <a:rPr lang="de-AT" dirty="0" smtClean="0"/>
              <a:t>konnte; </a:t>
            </a:r>
            <a:r>
              <a:rPr lang="de-AT" dirty="0"/>
              <a:t>ich wusste, dass ich dort kein Journalist sein konnte, </a:t>
            </a:r>
            <a:r>
              <a:rPr lang="de-AT" dirty="0" smtClean="0"/>
              <a:t>sprich, das zu machen, </a:t>
            </a:r>
            <a:r>
              <a:rPr lang="de-AT" dirty="0"/>
              <a:t>was ich am Besten kann (…). Algerien zu verlassen hieß für mich alles zurückzulassen; meine </a:t>
            </a:r>
            <a:r>
              <a:rPr lang="de-AT" dirty="0" smtClean="0"/>
              <a:t>Ehefrau, die nicht mit mir mitgehen wollte, </a:t>
            </a:r>
            <a:r>
              <a:rPr lang="de-AT" dirty="0"/>
              <a:t>meine Kinder, meine Arbeit… es war sehr risikoreich, aber ich hatte keine Wahl.</a:t>
            </a:r>
          </a:p>
        </p:txBody>
      </p:sp>
      <p:sp>
        <p:nvSpPr>
          <p:cNvPr id="4" name="Textplatzhalter 3"/>
          <p:cNvSpPr>
            <a:spLocks noGrp="1"/>
          </p:cNvSpPr>
          <p:nvPr>
            <p:ph type="body" sz="half" idx="2"/>
          </p:nvPr>
        </p:nvSpPr>
        <p:spPr>
          <a:xfrm>
            <a:off x="1024128" y="2028906"/>
            <a:ext cx="4389120" cy="3762294"/>
          </a:xfrm>
        </p:spPr>
        <p:txBody>
          <a:bodyPr/>
          <a:lstStyle/>
          <a:p>
            <a:r>
              <a:rPr lang="de-CH" dirty="0" smtClean="0"/>
              <a:t>EIN ALGERISCHER PR-VERANTWORTLICHER</a:t>
            </a:r>
          </a:p>
          <a:p>
            <a:r>
              <a:rPr lang="en-US" dirty="0" smtClean="0"/>
              <a:t>In </a:t>
            </a:r>
            <a:r>
              <a:rPr lang="en-US" dirty="0" err="1" smtClean="0"/>
              <a:t>Algerien</a:t>
            </a:r>
            <a:r>
              <a:rPr lang="en-US" dirty="0" smtClean="0"/>
              <a:t> </a:t>
            </a:r>
            <a:r>
              <a:rPr lang="en-US" dirty="0" err="1" smtClean="0"/>
              <a:t>hatte</a:t>
            </a:r>
            <a:r>
              <a:rPr lang="en-US" dirty="0" smtClean="0"/>
              <a:t> </a:t>
            </a:r>
            <a:r>
              <a:rPr lang="en-US" dirty="0" err="1" smtClean="0"/>
              <a:t>ich</a:t>
            </a:r>
            <a:r>
              <a:rPr lang="en-US" dirty="0" smtClean="0"/>
              <a:t> </a:t>
            </a:r>
            <a:r>
              <a:rPr lang="en-US" dirty="0" err="1" smtClean="0"/>
              <a:t>Probleme</a:t>
            </a:r>
            <a:r>
              <a:rPr lang="en-US" dirty="0" smtClean="0"/>
              <a:t> </a:t>
            </a:r>
            <a:r>
              <a:rPr lang="en-US" dirty="0" err="1" smtClean="0"/>
              <a:t>mit</a:t>
            </a:r>
            <a:r>
              <a:rPr lang="en-US" dirty="0" smtClean="0"/>
              <a:t> der </a:t>
            </a:r>
            <a:r>
              <a:rPr lang="en-US" dirty="0" err="1" smtClean="0"/>
              <a:t>Zeitung</a:t>
            </a:r>
            <a:r>
              <a:rPr lang="en-US" dirty="0" smtClean="0"/>
              <a:t>, </a:t>
            </a:r>
            <a:r>
              <a:rPr lang="en-US" dirty="0" err="1" smtClean="0"/>
              <a:t>bei</a:t>
            </a:r>
            <a:r>
              <a:rPr lang="en-US" dirty="0" smtClean="0"/>
              <a:t> der </a:t>
            </a:r>
            <a:r>
              <a:rPr lang="en-US" dirty="0" err="1" smtClean="0"/>
              <a:t>ich</a:t>
            </a:r>
            <a:r>
              <a:rPr lang="en-US" dirty="0" smtClean="0"/>
              <a:t> </a:t>
            </a:r>
            <a:r>
              <a:rPr lang="en-US" dirty="0" err="1" smtClean="0"/>
              <a:t>als</a:t>
            </a:r>
            <a:r>
              <a:rPr lang="en-US" dirty="0"/>
              <a:t> </a:t>
            </a:r>
            <a:r>
              <a:rPr lang="en-US" dirty="0" err="1" smtClean="0"/>
              <a:t>Redakteur</a:t>
            </a:r>
            <a:r>
              <a:rPr lang="en-US" dirty="0" smtClean="0"/>
              <a:t> </a:t>
            </a:r>
            <a:r>
              <a:rPr lang="en-US" dirty="0" err="1" smtClean="0"/>
              <a:t>gearbeitet</a:t>
            </a:r>
            <a:r>
              <a:rPr lang="en-US" dirty="0" smtClean="0"/>
              <a:t> </a:t>
            </a:r>
            <a:r>
              <a:rPr lang="en-US" dirty="0" err="1" smtClean="0"/>
              <a:t>hatte</a:t>
            </a:r>
            <a:r>
              <a:rPr lang="en-US" dirty="0" smtClean="0"/>
              <a:t>…. </a:t>
            </a:r>
            <a:r>
              <a:rPr lang="en-US" dirty="0" err="1" smtClean="0"/>
              <a:t>seit</a:t>
            </a:r>
            <a:r>
              <a:rPr lang="en-US" dirty="0" smtClean="0"/>
              <a:t> 1992 </a:t>
            </a:r>
            <a:r>
              <a:rPr lang="en-US" dirty="0" err="1" smtClean="0"/>
              <a:t>hatte</a:t>
            </a:r>
            <a:r>
              <a:rPr lang="en-US" dirty="0" smtClean="0"/>
              <a:t> die </a:t>
            </a:r>
            <a:r>
              <a:rPr lang="en-US" dirty="0" err="1" smtClean="0"/>
              <a:t>Zeitschrift</a:t>
            </a:r>
            <a:r>
              <a:rPr lang="en-US" dirty="0" smtClean="0"/>
              <a:t> </a:t>
            </a:r>
            <a:r>
              <a:rPr lang="en-US" dirty="0" err="1"/>
              <a:t>aufgrund</a:t>
            </a:r>
            <a:r>
              <a:rPr lang="en-US" dirty="0"/>
              <a:t> des </a:t>
            </a:r>
            <a:r>
              <a:rPr lang="en-US" dirty="0" err="1"/>
              <a:t>wachsenden</a:t>
            </a:r>
            <a:r>
              <a:rPr lang="en-US" dirty="0"/>
              <a:t> </a:t>
            </a:r>
            <a:r>
              <a:rPr lang="en-US" dirty="0" err="1"/>
              <a:t>Einflusses</a:t>
            </a:r>
            <a:r>
              <a:rPr lang="en-US" dirty="0"/>
              <a:t> </a:t>
            </a:r>
            <a:r>
              <a:rPr lang="en-US" dirty="0" err="1"/>
              <a:t>islamistischer</a:t>
            </a:r>
            <a:r>
              <a:rPr lang="en-US" dirty="0"/>
              <a:t> </a:t>
            </a:r>
            <a:r>
              <a:rPr lang="en-US" dirty="0" err="1" smtClean="0"/>
              <a:t>Parteien</a:t>
            </a:r>
            <a:r>
              <a:rPr lang="de-CH" dirty="0" smtClean="0"/>
              <a:t> </a:t>
            </a:r>
            <a:r>
              <a:rPr lang="en-US" dirty="0" err="1" smtClean="0"/>
              <a:t>verstärkt</a:t>
            </a:r>
            <a:r>
              <a:rPr lang="en-US" dirty="0" smtClean="0"/>
              <a:t> </a:t>
            </a:r>
            <a:r>
              <a:rPr lang="en-US" dirty="0" err="1" smtClean="0"/>
              <a:t>mit</a:t>
            </a:r>
            <a:r>
              <a:rPr lang="en-US" dirty="0" smtClean="0"/>
              <a:t> </a:t>
            </a:r>
            <a:r>
              <a:rPr lang="en-US" dirty="0" err="1" smtClean="0"/>
              <a:t>Problemen</a:t>
            </a:r>
            <a:r>
              <a:rPr lang="en-US" dirty="0" smtClean="0"/>
              <a:t> </a:t>
            </a:r>
            <a:r>
              <a:rPr lang="en-US" dirty="0" err="1" smtClean="0"/>
              <a:t>zu</a:t>
            </a:r>
            <a:r>
              <a:rPr lang="en-US" dirty="0" smtClean="0"/>
              <a:t> </a:t>
            </a:r>
            <a:r>
              <a:rPr lang="en-US" dirty="0" err="1" smtClean="0"/>
              <a:t>kämpfen</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6</a:t>
            </a:fld>
            <a:endParaRPr lang="en-US" dirty="0"/>
          </a:p>
        </p:txBody>
      </p:sp>
      <p:sp>
        <p:nvSpPr>
          <p:cNvPr id="6" name="Textfeld 5"/>
          <p:cNvSpPr txBox="1"/>
          <p:nvPr/>
        </p:nvSpPr>
        <p:spPr>
          <a:xfrm>
            <a:off x="540913"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704" y="4479155"/>
            <a:ext cx="2976842" cy="1984065"/>
          </a:xfrm>
          <a:prstGeom prst="rect">
            <a:avLst/>
          </a:prstGeom>
        </p:spPr>
      </p:pic>
    </p:spTree>
    <p:extLst>
      <p:ext uri="{BB962C8B-B14F-4D97-AF65-F5344CB8AC3E}">
        <p14:creationId xmlns:p14="http://schemas.microsoft.com/office/powerpoint/2010/main" val="2496729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fallstudien</a:t>
            </a:r>
            <a:endParaRPr lang="de-CH" dirty="0"/>
          </a:p>
        </p:txBody>
      </p:sp>
      <p:sp>
        <p:nvSpPr>
          <p:cNvPr id="3" name="Inhaltsplatzhalter 2"/>
          <p:cNvSpPr>
            <a:spLocks noGrp="1"/>
          </p:cNvSpPr>
          <p:nvPr>
            <p:ph idx="1"/>
          </p:nvPr>
        </p:nvSpPr>
        <p:spPr/>
        <p:txBody>
          <a:bodyPr>
            <a:normAutofit/>
          </a:bodyPr>
          <a:lstStyle/>
          <a:p>
            <a:r>
              <a:rPr lang="de-AT" dirty="0"/>
              <a:t>Ich wollte nicht in Rumänien bleiben,… ich wollte in keinem korrupten Umfeld arbeiten, in dem man die richtigen Freunde haben muss, um erfolgreich zu sein … ich bekam ein Jobangebot mit einem interessanten Gehalt </a:t>
            </a:r>
            <a:r>
              <a:rPr lang="de-AT" dirty="0" smtClean="0"/>
              <a:t>sowie Nebenleistungen aber </a:t>
            </a:r>
            <a:r>
              <a:rPr lang="de-AT" dirty="0"/>
              <a:t>ich lehnte es ab, da ich das Land verlassen wollte … es war risikoreich …. aber für </a:t>
            </a:r>
            <a:r>
              <a:rPr lang="de-AT" dirty="0" smtClean="0"/>
              <a:t>mich war es unbedingt notwendig, </a:t>
            </a:r>
            <a:r>
              <a:rPr lang="de-AT" dirty="0"/>
              <a:t>Rumänien zu verlassen … ich stritt </a:t>
            </a:r>
            <a:r>
              <a:rPr lang="de-AT" dirty="0" smtClean="0"/>
              <a:t>wegen dieser Entscheidung mit </a:t>
            </a:r>
            <a:r>
              <a:rPr lang="de-AT" dirty="0"/>
              <a:t>meinen Eltern </a:t>
            </a:r>
            <a:r>
              <a:rPr lang="de-AT" dirty="0" smtClean="0"/>
              <a:t>… </a:t>
            </a:r>
            <a:r>
              <a:rPr lang="de-AT" dirty="0"/>
              <a:t>ich wollte nicht nach Frankreich gehen, da mir die Art und Weise, wie die Menschen dort arbeiten, nicht gefallen hatte … ich wusste, ich konnte in meinem Bereich nichts mehr dazulernen</a:t>
            </a:r>
          </a:p>
          <a:p>
            <a:endParaRPr lang="de-CH" dirty="0"/>
          </a:p>
        </p:txBody>
      </p:sp>
      <p:sp>
        <p:nvSpPr>
          <p:cNvPr id="4" name="Textplatzhalter 3"/>
          <p:cNvSpPr>
            <a:spLocks noGrp="1"/>
          </p:cNvSpPr>
          <p:nvPr>
            <p:ph type="body" sz="half" idx="2"/>
          </p:nvPr>
        </p:nvSpPr>
        <p:spPr/>
        <p:txBody>
          <a:bodyPr/>
          <a:lstStyle/>
          <a:p>
            <a:r>
              <a:rPr lang="de-CH" dirty="0" smtClean="0"/>
              <a:t>EIN RUMÄNISCHER DATENVERARBEITUNGSINGENIEUR</a:t>
            </a:r>
          </a:p>
          <a:p>
            <a:r>
              <a:rPr lang="en-US" dirty="0" err="1" smtClean="0"/>
              <a:t>Ich</a:t>
            </a:r>
            <a:r>
              <a:rPr lang="en-US" dirty="0" smtClean="0"/>
              <a:t> </a:t>
            </a:r>
            <a:r>
              <a:rPr lang="en-US" dirty="0" err="1" smtClean="0"/>
              <a:t>wollte</a:t>
            </a:r>
            <a:r>
              <a:rPr lang="en-US" dirty="0" smtClean="0"/>
              <a:t> </a:t>
            </a:r>
            <a:r>
              <a:rPr lang="en-US" dirty="0" err="1" smtClean="0"/>
              <a:t>nicht</a:t>
            </a:r>
            <a:r>
              <a:rPr lang="en-US" dirty="0" smtClean="0"/>
              <a:t> </a:t>
            </a:r>
            <a:r>
              <a:rPr lang="en-US" dirty="0" err="1" smtClean="0"/>
              <a:t>nach</a:t>
            </a:r>
            <a:r>
              <a:rPr lang="en-US" dirty="0" smtClean="0"/>
              <a:t> </a:t>
            </a:r>
            <a:r>
              <a:rPr lang="en-US" dirty="0" err="1" smtClean="0"/>
              <a:t>Frankreich</a:t>
            </a:r>
            <a:r>
              <a:rPr lang="en-US" dirty="0" smtClean="0"/>
              <a:t> </a:t>
            </a:r>
            <a:r>
              <a:rPr lang="en-US" dirty="0" err="1" smtClean="0"/>
              <a:t>gehen</a:t>
            </a:r>
            <a:r>
              <a:rPr lang="en-US" dirty="0" smtClean="0"/>
              <a:t> …. </a:t>
            </a:r>
            <a:r>
              <a:rPr lang="en-US" dirty="0" err="1" smtClean="0"/>
              <a:t>aber</a:t>
            </a:r>
            <a:r>
              <a:rPr lang="en-US" dirty="0" smtClean="0"/>
              <a:t> dies war die </a:t>
            </a:r>
            <a:r>
              <a:rPr lang="en-US" dirty="0" err="1" smtClean="0"/>
              <a:t>einzige</a:t>
            </a:r>
            <a:r>
              <a:rPr lang="en-US" dirty="0" smtClean="0"/>
              <a:t> </a:t>
            </a:r>
            <a:r>
              <a:rPr lang="en-US" dirty="0" err="1" smtClean="0"/>
              <a:t>Möglichkeit</a:t>
            </a:r>
            <a:r>
              <a:rPr lang="en-US" dirty="0" smtClean="0"/>
              <a:t>, </a:t>
            </a:r>
            <a:r>
              <a:rPr lang="en-US" dirty="0" err="1" smtClean="0"/>
              <a:t>mein</a:t>
            </a:r>
            <a:r>
              <a:rPr lang="en-US" dirty="0" smtClean="0"/>
              <a:t> Land </a:t>
            </a:r>
            <a:r>
              <a:rPr lang="en-US" dirty="0" err="1" smtClean="0"/>
              <a:t>zu</a:t>
            </a:r>
            <a:r>
              <a:rPr lang="en-US" dirty="0" smtClean="0"/>
              <a:t> </a:t>
            </a:r>
            <a:r>
              <a:rPr lang="en-US" dirty="0" err="1" smtClean="0"/>
              <a:t>verlassen</a:t>
            </a:r>
            <a:r>
              <a:rPr lang="en-US" dirty="0" smtClean="0"/>
              <a:t>. </a:t>
            </a:r>
            <a:r>
              <a:rPr lang="en-US" dirty="0" err="1" smtClean="0"/>
              <a:t>Ursprünglich</a:t>
            </a:r>
            <a:r>
              <a:rPr lang="en-US" dirty="0" smtClean="0"/>
              <a:t> </a:t>
            </a:r>
            <a:r>
              <a:rPr lang="en-US" dirty="0" err="1" smtClean="0"/>
              <a:t>wollte</a:t>
            </a:r>
            <a:r>
              <a:rPr lang="en-US" dirty="0" smtClean="0"/>
              <a:t> </a:t>
            </a:r>
            <a:r>
              <a:rPr lang="en-US" dirty="0" err="1" smtClean="0"/>
              <a:t>ich</a:t>
            </a:r>
            <a:r>
              <a:rPr lang="en-US" dirty="0" smtClean="0"/>
              <a:t> </a:t>
            </a:r>
            <a:r>
              <a:rPr lang="en-US" dirty="0" err="1" smtClean="0"/>
              <a:t>nach</a:t>
            </a:r>
            <a:r>
              <a:rPr lang="en-US" dirty="0" smtClean="0"/>
              <a:t> </a:t>
            </a:r>
            <a:r>
              <a:rPr lang="en-US" dirty="0" err="1" smtClean="0"/>
              <a:t>Schweden</a:t>
            </a:r>
            <a:r>
              <a:rPr lang="en-US" dirty="0" smtClean="0"/>
              <a:t> </a:t>
            </a:r>
            <a:r>
              <a:rPr lang="en-US" dirty="0" err="1" smtClean="0"/>
              <a:t>oder</a:t>
            </a:r>
            <a:r>
              <a:rPr lang="en-US" dirty="0" smtClean="0"/>
              <a:t> </a:t>
            </a:r>
            <a:r>
              <a:rPr lang="en-US" dirty="0" err="1" smtClean="0"/>
              <a:t>Norwegen</a:t>
            </a:r>
            <a:r>
              <a:rPr lang="en-US" dirty="0" smtClean="0"/>
              <a:t> </a:t>
            </a:r>
            <a:r>
              <a:rPr lang="en-US" dirty="0" err="1" smtClean="0"/>
              <a:t>auswandern</a:t>
            </a:r>
            <a:r>
              <a:rPr lang="en-US" dirty="0" smtClean="0"/>
              <a:t>, </a:t>
            </a:r>
            <a:r>
              <a:rPr lang="en-US" dirty="0" err="1" smtClean="0"/>
              <a:t>aber</a:t>
            </a:r>
            <a:r>
              <a:rPr lang="en-US" dirty="0" smtClean="0"/>
              <a:t> das hat </a:t>
            </a:r>
            <a:r>
              <a:rPr lang="en-US" dirty="0" err="1" smtClean="0"/>
              <a:t>nicht</a:t>
            </a:r>
            <a:r>
              <a:rPr lang="en-US" dirty="0" smtClean="0"/>
              <a:t> </a:t>
            </a:r>
            <a:r>
              <a:rPr lang="en-US" dirty="0" err="1" smtClean="0"/>
              <a:t>funktioniert</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7</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60" y="4342392"/>
            <a:ext cx="2619375" cy="1743075"/>
          </a:xfrm>
          <a:prstGeom prst="rect">
            <a:avLst/>
          </a:prstGeom>
        </p:spPr>
      </p:pic>
    </p:spTree>
    <p:extLst>
      <p:ext uri="{BB962C8B-B14F-4D97-AF65-F5344CB8AC3E}">
        <p14:creationId xmlns:p14="http://schemas.microsoft.com/office/powerpoint/2010/main" val="280692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FALLSTUDIEN	</a:t>
            </a:r>
            <a:endParaRPr lang="de-CH" dirty="0"/>
          </a:p>
        </p:txBody>
      </p:sp>
      <p:sp>
        <p:nvSpPr>
          <p:cNvPr id="3" name="Inhaltsplatzhalter 2"/>
          <p:cNvSpPr>
            <a:spLocks noGrp="1"/>
          </p:cNvSpPr>
          <p:nvPr>
            <p:ph idx="1"/>
          </p:nvPr>
        </p:nvSpPr>
        <p:spPr/>
        <p:txBody>
          <a:bodyPr>
            <a:normAutofit lnSpcReduction="10000"/>
          </a:bodyPr>
          <a:lstStyle/>
          <a:p>
            <a:r>
              <a:rPr lang="de-AT" dirty="0"/>
              <a:t>Ich habe meinen Ehemann oft gebeten, dass er mit mir auf Französisch spricht, sodass ich die Sprache lernen kann… ich habe ferngesehen und </a:t>
            </a:r>
            <a:r>
              <a:rPr lang="de-AT" dirty="0" smtClean="0"/>
              <a:t>französisches </a:t>
            </a:r>
            <a:r>
              <a:rPr lang="de-AT" dirty="0"/>
              <a:t>Radio gehört … ich war bereit, alles zu tun was erforderlich </a:t>
            </a:r>
            <a:r>
              <a:rPr lang="de-AT" dirty="0" smtClean="0"/>
              <a:t>ist </a:t>
            </a:r>
            <a:r>
              <a:rPr lang="de-AT" dirty="0"/>
              <a:t>um mehr über die französische Kultur zu lernen </a:t>
            </a:r>
            <a:r>
              <a:rPr lang="de-AT" dirty="0" smtClean="0"/>
              <a:t>um </a:t>
            </a:r>
            <a:r>
              <a:rPr lang="de-AT" dirty="0"/>
              <a:t>sich mit Franzosen unterhalten zu können …  in der Arbeit… ich habe mir Kochbücher gekauft, um mein Wissen über die französische Küche zu verbessern…. Kochkünste sind sehr wichtig in Frankreich … ich habe mich auch </a:t>
            </a:r>
            <a:r>
              <a:rPr lang="de-AT" dirty="0" smtClean="0"/>
              <a:t>für </a:t>
            </a:r>
            <a:r>
              <a:rPr lang="de-AT" dirty="0"/>
              <a:t>Kochklassen angemeldet … dies war auch ein Weg, um auf schnellen Wege Franzosen kennenzulernen … und neue Freunde zu gewinnen…</a:t>
            </a:r>
          </a:p>
          <a:p>
            <a:endParaRPr lang="de-CH" dirty="0"/>
          </a:p>
        </p:txBody>
      </p:sp>
      <p:sp>
        <p:nvSpPr>
          <p:cNvPr id="4" name="Textplatzhalter 3"/>
          <p:cNvSpPr>
            <a:spLocks noGrp="1"/>
          </p:cNvSpPr>
          <p:nvPr>
            <p:ph type="body" sz="half" idx="2"/>
          </p:nvPr>
        </p:nvSpPr>
        <p:spPr/>
        <p:txBody>
          <a:bodyPr/>
          <a:lstStyle/>
          <a:p>
            <a:r>
              <a:rPr lang="de-CH" dirty="0" smtClean="0"/>
              <a:t>EINE MEXIKANISCHE WIRTSCHAFTSPRÜFERIN</a:t>
            </a:r>
          </a:p>
          <a:p>
            <a:r>
              <a:rPr lang="en-US" dirty="0" err="1" smtClean="0"/>
              <a:t>Ich</a:t>
            </a:r>
            <a:r>
              <a:rPr lang="en-US" dirty="0" smtClean="0"/>
              <a:t> </a:t>
            </a:r>
            <a:r>
              <a:rPr lang="en-US" dirty="0" err="1" smtClean="0"/>
              <a:t>wollte</a:t>
            </a:r>
            <a:r>
              <a:rPr lang="en-US" dirty="0" smtClean="0"/>
              <a:t> </a:t>
            </a:r>
            <a:r>
              <a:rPr lang="en-US" dirty="0" err="1" smtClean="0"/>
              <a:t>nach</a:t>
            </a:r>
            <a:r>
              <a:rPr lang="en-US" dirty="0" smtClean="0"/>
              <a:t> </a:t>
            </a:r>
            <a:r>
              <a:rPr lang="en-US" dirty="0" err="1" smtClean="0"/>
              <a:t>Frankreich</a:t>
            </a:r>
            <a:r>
              <a:rPr lang="en-US" dirty="0" smtClean="0"/>
              <a:t> </a:t>
            </a:r>
            <a:r>
              <a:rPr lang="en-US" dirty="0" err="1" smtClean="0"/>
              <a:t>gehen</a:t>
            </a:r>
            <a:r>
              <a:rPr lang="en-US" dirty="0" smtClean="0"/>
              <a:t> … </a:t>
            </a:r>
            <a:r>
              <a:rPr lang="en-US" dirty="0" err="1" smtClean="0"/>
              <a:t>ich</a:t>
            </a:r>
            <a:r>
              <a:rPr lang="en-US" dirty="0" smtClean="0"/>
              <a:t> </a:t>
            </a:r>
            <a:r>
              <a:rPr lang="en-US" dirty="0" err="1" smtClean="0"/>
              <a:t>wusste</a:t>
            </a:r>
            <a:r>
              <a:rPr lang="en-US" dirty="0" smtClean="0"/>
              <a:t>, </a:t>
            </a:r>
            <a:r>
              <a:rPr lang="en-US" dirty="0" err="1" smtClean="0"/>
              <a:t>dass</a:t>
            </a:r>
            <a:r>
              <a:rPr lang="en-US" dirty="0" smtClean="0"/>
              <a:t> </a:t>
            </a:r>
            <a:r>
              <a:rPr lang="en-US" dirty="0" err="1" smtClean="0"/>
              <a:t>es</a:t>
            </a:r>
            <a:r>
              <a:rPr lang="en-US" dirty="0" smtClean="0"/>
              <a:t> </a:t>
            </a:r>
            <a:r>
              <a:rPr lang="en-US" dirty="0" err="1" smtClean="0"/>
              <a:t>eine</a:t>
            </a:r>
            <a:r>
              <a:rPr lang="en-US" dirty="0" smtClean="0"/>
              <a:t> </a:t>
            </a:r>
            <a:r>
              <a:rPr lang="en-US" dirty="0" err="1" smtClean="0"/>
              <a:t>gute</a:t>
            </a:r>
            <a:r>
              <a:rPr lang="en-US" dirty="0" smtClean="0"/>
              <a:t> </a:t>
            </a:r>
            <a:r>
              <a:rPr lang="en-US" dirty="0" err="1" smtClean="0"/>
              <a:t>Entscheidung</a:t>
            </a:r>
            <a:r>
              <a:rPr lang="en-US" dirty="0" smtClean="0"/>
              <a:t> sein </a:t>
            </a:r>
            <a:r>
              <a:rPr lang="en-US" dirty="0" err="1" smtClean="0"/>
              <a:t>würde</a:t>
            </a:r>
            <a:r>
              <a:rPr lang="en-US" dirty="0" smtClean="0"/>
              <a:t> …. </a:t>
            </a:r>
            <a:r>
              <a:rPr lang="en-US" dirty="0" err="1" smtClean="0"/>
              <a:t>ich</a:t>
            </a:r>
            <a:r>
              <a:rPr lang="en-US" dirty="0" smtClean="0"/>
              <a:t> </a:t>
            </a:r>
            <a:r>
              <a:rPr lang="en-US" dirty="0" err="1" smtClean="0"/>
              <a:t>wollte</a:t>
            </a:r>
            <a:r>
              <a:rPr lang="en-US" dirty="0" smtClean="0"/>
              <a:t> </a:t>
            </a:r>
            <a:r>
              <a:rPr lang="en-US" dirty="0" err="1" smtClean="0"/>
              <a:t>Franzosen</a:t>
            </a:r>
            <a:r>
              <a:rPr lang="en-US" dirty="0" smtClean="0"/>
              <a:t> </a:t>
            </a:r>
            <a:r>
              <a:rPr lang="en-US" dirty="0" err="1" smtClean="0"/>
              <a:t>kennenlernen</a:t>
            </a:r>
            <a:r>
              <a:rPr lang="en-US" dirty="0" smtClean="0"/>
              <a:t>, um </a:t>
            </a:r>
            <a:r>
              <a:rPr lang="en-US" dirty="0" err="1" smtClean="0"/>
              <a:t>deren</a:t>
            </a:r>
            <a:r>
              <a:rPr lang="en-US" dirty="0" smtClean="0"/>
              <a:t> </a:t>
            </a:r>
            <a:r>
              <a:rPr lang="en-US" dirty="0" err="1" smtClean="0"/>
              <a:t>Kultur</a:t>
            </a:r>
            <a:r>
              <a:rPr lang="en-US" dirty="0" smtClean="0"/>
              <a:t> und </a:t>
            </a:r>
            <a:r>
              <a:rPr lang="en-US" dirty="0" err="1" smtClean="0"/>
              <a:t>Traditionen</a:t>
            </a:r>
            <a:r>
              <a:rPr lang="en-US" dirty="0" smtClean="0"/>
              <a:t> </a:t>
            </a:r>
            <a:r>
              <a:rPr lang="en-US" dirty="0" err="1" smtClean="0"/>
              <a:t>besser</a:t>
            </a:r>
            <a:r>
              <a:rPr lang="en-US" dirty="0" smtClean="0"/>
              <a:t> </a:t>
            </a:r>
            <a:r>
              <a:rPr lang="en-US" dirty="0" err="1" smtClean="0"/>
              <a:t>zu</a:t>
            </a:r>
            <a:r>
              <a:rPr lang="en-US" dirty="0" smtClean="0"/>
              <a:t> </a:t>
            </a:r>
            <a:r>
              <a:rPr lang="en-US" dirty="0" err="1" smtClean="0"/>
              <a:t>verstehen</a:t>
            </a:r>
            <a:r>
              <a:rPr lang="en-US" dirty="0" smtClean="0"/>
              <a: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8</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4388358"/>
            <a:ext cx="2828925" cy="1619250"/>
          </a:xfrm>
          <a:prstGeom prst="rect">
            <a:avLst/>
          </a:prstGeom>
        </p:spPr>
      </p:pic>
    </p:spTree>
    <p:extLst>
      <p:ext uri="{BB962C8B-B14F-4D97-AF65-F5344CB8AC3E}">
        <p14:creationId xmlns:p14="http://schemas.microsoft.com/office/powerpoint/2010/main" val="34856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fallstudien</a:t>
            </a:r>
            <a:endParaRPr lang="de-CH" dirty="0"/>
          </a:p>
        </p:txBody>
      </p:sp>
      <p:sp>
        <p:nvSpPr>
          <p:cNvPr id="3" name="Inhaltsplatzhalter 2"/>
          <p:cNvSpPr>
            <a:spLocks noGrp="1"/>
          </p:cNvSpPr>
          <p:nvPr>
            <p:ph idx="1"/>
          </p:nvPr>
        </p:nvSpPr>
        <p:spPr/>
        <p:txBody>
          <a:bodyPr>
            <a:normAutofit lnSpcReduction="10000"/>
          </a:bodyPr>
          <a:lstStyle/>
          <a:p>
            <a:r>
              <a:rPr lang="de-AT" dirty="0"/>
              <a:t>Im Unternehmen … sie haben mich bei meiner Wohnungssuche begleitet und mir geholfen, eine gute Beziehung zum Vermieter herzustellen … als ich angekommen bin, habe ich gleich eine Einschulung erhalten … sie haben mir viele Informationen gegeben, die vielleicht für Franzosen nicht wichtig sind, mir jedoch geholfen haben… ich habe diese Hilfe sehr geschätzt ….. es hat mich ermutigt, mich mit meinen französischen Kollegen zu beschäftigen und mich mit deren Kultur auseinanderzusetzen, was ich sonst nicht getan hätte … ich habe auf diese Weise viel gearbeitet, während meiner Mittagspause, in den </a:t>
            </a:r>
            <a:r>
              <a:rPr lang="de-AT" dirty="0" smtClean="0"/>
              <a:t>Wochenenden und </a:t>
            </a:r>
            <a:r>
              <a:rPr lang="de-AT" dirty="0"/>
              <a:t>habe die Stunden, die ich gearbeitet habe, nicht gezählt</a:t>
            </a:r>
          </a:p>
        </p:txBody>
      </p:sp>
      <p:sp>
        <p:nvSpPr>
          <p:cNvPr id="4" name="Textplatzhalter 3"/>
          <p:cNvSpPr>
            <a:spLocks noGrp="1"/>
          </p:cNvSpPr>
          <p:nvPr>
            <p:ph type="body" sz="half" idx="2"/>
          </p:nvPr>
        </p:nvSpPr>
        <p:spPr/>
        <p:txBody>
          <a:bodyPr/>
          <a:lstStyle/>
          <a:p>
            <a:r>
              <a:rPr lang="de-CH" dirty="0" smtClean="0"/>
              <a:t>EIN ALGERISCHER FINANZMANAGER</a:t>
            </a:r>
            <a:br>
              <a:rPr lang="de-CH" dirty="0" smtClean="0"/>
            </a:br>
            <a:r>
              <a:rPr lang="de-CH" dirty="0" smtClean="0"/>
              <a:t>Ich wollte nicht nach Frankreich kommen … ich hatte viele </a:t>
            </a:r>
            <a:r>
              <a:rPr lang="en-US" dirty="0" err="1" smtClean="0"/>
              <a:t>vorgefasste</a:t>
            </a:r>
            <a:r>
              <a:rPr lang="en-US" dirty="0" smtClean="0"/>
              <a:t> </a:t>
            </a:r>
            <a:r>
              <a:rPr lang="en-US" dirty="0" err="1" smtClean="0"/>
              <a:t>Meinungen</a:t>
            </a:r>
            <a:r>
              <a:rPr lang="en-US" dirty="0" smtClean="0"/>
              <a:t> </a:t>
            </a:r>
            <a:r>
              <a:rPr lang="en-US" dirty="0" err="1" smtClean="0"/>
              <a:t>über</a:t>
            </a:r>
            <a:r>
              <a:rPr lang="en-US" dirty="0" smtClean="0"/>
              <a:t> </a:t>
            </a:r>
            <a:r>
              <a:rPr lang="en-US" dirty="0" err="1" smtClean="0"/>
              <a:t>Frankreich</a:t>
            </a:r>
            <a:r>
              <a:rPr lang="en-US" dirty="0" smtClean="0"/>
              <a:t> und </a:t>
            </a:r>
            <a:r>
              <a:rPr lang="en-US" dirty="0" err="1" smtClean="0"/>
              <a:t>über</a:t>
            </a:r>
            <a:r>
              <a:rPr lang="en-US" dirty="0" smtClean="0"/>
              <a:t> die </a:t>
            </a:r>
            <a:r>
              <a:rPr lang="en-US" dirty="0" err="1" smtClean="0"/>
              <a:t>Franzosen</a:t>
            </a:r>
            <a:r>
              <a:rPr lang="en-US" dirty="0" smtClean="0"/>
              <a:t> … </a:t>
            </a:r>
            <a:r>
              <a:rPr lang="en-US" dirty="0" err="1" smtClean="0"/>
              <a:t>aber</a:t>
            </a:r>
            <a:r>
              <a:rPr lang="en-US" dirty="0" smtClean="0"/>
              <a:t> </a:t>
            </a:r>
            <a:r>
              <a:rPr lang="en-US" dirty="0" err="1" smtClean="0"/>
              <a:t>ich</a:t>
            </a:r>
            <a:r>
              <a:rPr lang="en-US" dirty="0" smtClean="0"/>
              <a:t> </a:t>
            </a:r>
            <a:r>
              <a:rPr lang="en-US" dirty="0" err="1" smtClean="0"/>
              <a:t>hatte</a:t>
            </a:r>
            <a:r>
              <a:rPr lang="en-US" dirty="0" smtClean="0"/>
              <a:t> </a:t>
            </a:r>
            <a:r>
              <a:rPr lang="en-US" dirty="0" err="1" smtClean="0"/>
              <a:t>keine</a:t>
            </a:r>
            <a:r>
              <a:rPr lang="en-US" dirty="0" smtClean="0"/>
              <a:t> Wahl …</a:t>
            </a:r>
            <a:r>
              <a:rPr lang="en-US" dirty="0"/>
              <a:t> </a:t>
            </a:r>
            <a:r>
              <a:rPr lang="en-US" dirty="0" err="1" smtClean="0"/>
              <a:t>ich</a:t>
            </a:r>
            <a:r>
              <a:rPr lang="en-US" dirty="0" smtClean="0"/>
              <a:t> war </a:t>
            </a:r>
            <a:r>
              <a:rPr lang="en-US" dirty="0" err="1" smtClean="0"/>
              <a:t>nicht</a:t>
            </a:r>
            <a:r>
              <a:rPr lang="en-US" dirty="0" smtClean="0"/>
              <a:t> </a:t>
            </a:r>
            <a:r>
              <a:rPr lang="en-US" dirty="0" err="1" smtClean="0"/>
              <a:t>bereit</a:t>
            </a:r>
            <a:r>
              <a:rPr lang="en-US" dirty="0" smtClean="0"/>
              <a:t>, </a:t>
            </a:r>
            <a:r>
              <a:rPr lang="en-US" dirty="0" err="1" smtClean="0"/>
              <a:t>mir</a:t>
            </a:r>
            <a:r>
              <a:rPr lang="en-US" dirty="0" smtClean="0"/>
              <a:t> </a:t>
            </a:r>
            <a:r>
              <a:rPr lang="en-US" dirty="0" err="1" smtClean="0"/>
              <a:t>Mühe</a:t>
            </a:r>
            <a:r>
              <a:rPr lang="en-US" dirty="0" smtClean="0"/>
              <a:t> </a:t>
            </a:r>
            <a:r>
              <a:rPr lang="en-US" dirty="0" err="1" smtClean="0"/>
              <a:t>zu</a:t>
            </a:r>
            <a:r>
              <a:rPr lang="en-US" dirty="0" smtClean="0"/>
              <a:t> </a:t>
            </a:r>
            <a:r>
              <a:rPr lang="en-US" dirty="0" err="1" smtClean="0"/>
              <a:t>geben</a:t>
            </a:r>
            <a:r>
              <a:rPr lang="en-US" dirty="0" smtClean="0"/>
              <a:t>, </a:t>
            </a:r>
            <a:r>
              <a:rPr lang="en-US" dirty="0" err="1" smtClean="0"/>
              <a:t>mich</a:t>
            </a:r>
            <a:r>
              <a:rPr lang="en-US" dirty="0" smtClean="0"/>
              <a:t> in </a:t>
            </a:r>
            <a:r>
              <a:rPr lang="en-US" dirty="0" err="1" smtClean="0"/>
              <a:t>Frankreich</a:t>
            </a:r>
            <a:r>
              <a:rPr lang="en-US" dirty="0" smtClean="0"/>
              <a:t> </a:t>
            </a:r>
            <a:r>
              <a:rPr lang="en-US" dirty="0" err="1" smtClean="0"/>
              <a:t>zu</a:t>
            </a:r>
            <a:r>
              <a:rPr lang="en-US" dirty="0" smtClean="0"/>
              <a:t> </a:t>
            </a:r>
            <a:r>
              <a:rPr lang="en-US" dirty="0" err="1" smtClean="0"/>
              <a:t>integrieren</a:t>
            </a:r>
            <a:r>
              <a:rPr lang="en-US" dirty="0" smtClean="0"/>
              <a: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67" y="4166066"/>
            <a:ext cx="2976842" cy="1984065"/>
          </a:xfrm>
          <a:prstGeom prst="rect">
            <a:avLst/>
          </a:prstGeom>
        </p:spPr>
      </p:pic>
    </p:spTree>
    <p:extLst>
      <p:ext uri="{BB962C8B-B14F-4D97-AF65-F5344CB8AC3E}">
        <p14:creationId xmlns:p14="http://schemas.microsoft.com/office/powerpoint/2010/main" val="1899167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2090</Words>
  <Application>Microsoft Office PowerPoint</Application>
  <PresentationFormat>Breitbild</PresentationFormat>
  <Paragraphs>148</Paragraphs>
  <Slides>19</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Calibri</vt:lpstr>
      <vt:lpstr>Century Gothic</vt:lpstr>
      <vt:lpstr>Times New Roman</vt:lpstr>
      <vt:lpstr>Tw Cen MT</vt:lpstr>
      <vt:lpstr>Tw Cen MT Condensed</vt:lpstr>
      <vt:lpstr>Wingdings 3</vt:lpstr>
      <vt:lpstr>Integral</vt:lpstr>
      <vt:lpstr>MOTIVATION.  DURCH WELCHE ARBEITSWEISE KÖNNEN TRAINEES IHRE MOTIVATION STEIGERN UM IHRE SITUATION ZU bewältigen?</vt:lpstr>
      <vt:lpstr>« Motivation bedeutet das verändern VON verhaltensmuster um gewisse aktionen in einer person hervorzurufen – MOTIVATION TREIBT DIE MENSCHEN AN»   (LAMING, 2004) </vt:lpstr>
      <vt:lpstr>inhalte</vt:lpstr>
      <vt:lpstr>FALLSTUDIEN </vt:lpstr>
      <vt:lpstr>fallstudien</vt:lpstr>
      <vt:lpstr>fallstudien</vt:lpstr>
      <vt:lpstr>fallstudien</vt:lpstr>
      <vt:lpstr>FALLSTUDIEN </vt:lpstr>
      <vt:lpstr>fallstudien</vt:lpstr>
      <vt:lpstr>FALLSTUDIEN</vt:lpstr>
      <vt:lpstr>FALLSTUDIEN</vt:lpstr>
      <vt:lpstr>WAS TREIBT MICH AN? </vt:lpstr>
      <vt:lpstr>WAS TREIBT MICH AN?</vt:lpstr>
      <vt:lpstr>WAS TREIBT MICH AN?</vt:lpstr>
      <vt:lpstr>KANN ICH ES SCHAFFEN?</vt:lpstr>
      <vt:lpstr>kann ich es schaffen?</vt:lpstr>
      <vt:lpstr>KANN ICH ES SCHAFFEN?</vt:lpstr>
      <vt:lpstr>KANN ICH ES SCHAFFEN?</vt:lpstr>
      <vt:lpstr>Strategie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Claudia Prasch-Hofer</cp:lastModifiedBy>
  <cp:revision>202</cp:revision>
  <dcterms:created xsi:type="dcterms:W3CDTF">2017-12-19T15:29:47Z</dcterms:created>
  <dcterms:modified xsi:type="dcterms:W3CDTF">2018-07-09T12:24:37Z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