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8" r:id="rId3"/>
    <p:sldId id="259" r:id="rId4"/>
    <p:sldId id="257" r:id="rId5"/>
    <p:sldId id="268" r:id="rId6"/>
    <p:sldId id="291" r:id="rId7"/>
    <p:sldId id="292" r:id="rId8"/>
    <p:sldId id="283" r:id="rId9"/>
    <p:sldId id="289" r:id="rId10"/>
    <p:sldId id="267" r:id="rId11"/>
    <p:sldId id="290" r:id="rId12"/>
    <p:sldId id="284" r:id="rId13"/>
    <p:sldId id="285" r:id="rId14"/>
    <p:sldId id="286" r:id="rId15"/>
    <p:sldId id="287" r:id="rId16"/>
    <p:sldId id="288" r:id="rId17"/>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0B1"/>
    <a:srgbClr val="4960A1"/>
    <a:srgbClr val="3072BA"/>
    <a:srgbClr val="039BE7"/>
    <a:srgbClr val="9CBEBD"/>
    <a:srgbClr val="A36D75"/>
    <a:srgbClr val="A9A57C"/>
    <a:srgbClr val="7EA8B4"/>
    <a:srgbClr val="AB9974"/>
    <a:srgbClr val="47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5" autoAdjust="0"/>
    <p:restoredTop sz="91236" autoAdjust="0"/>
  </p:normalViewPr>
  <p:slideViewPr>
    <p:cSldViewPr snapToGrid="0">
      <p:cViewPr>
        <p:scale>
          <a:sx n="74" d="100"/>
          <a:sy n="74" d="100"/>
        </p:scale>
        <p:origin x="144" y="14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gs" Target="tags/tag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EF031-2752-439E-9E72-8993DBEB40E1}" type="datetimeFigureOut">
              <a:rPr lang="el-GR" smtClean="0"/>
              <a:pPr/>
              <a:t>3/8/18</a:t>
            </a:fld>
            <a:endParaRPr lang="el-G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E2DBF-0DAB-4E21-A5C7-2CAD955B0115}" type="slidenum">
              <a:rPr lang="el-GR" smtClean="0"/>
              <a:pPr/>
              <a:t>‹Nr.›</a:t>
            </a:fld>
            <a:endParaRPr lang="el-GR" dirty="0"/>
          </a:p>
        </p:txBody>
      </p:sp>
    </p:spTree>
    <p:extLst>
      <p:ext uri="{BB962C8B-B14F-4D97-AF65-F5344CB8AC3E}">
        <p14:creationId xmlns:p14="http://schemas.microsoft.com/office/powerpoint/2010/main" val="128528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89615-5283-4ED8-A1C8-BD4EA17902C0}" type="datetimeFigureOut">
              <a:rPr lang="en-GB" smtClean="0"/>
              <a:pPr/>
              <a:t>03/08/2018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748B2-7BBB-4B8D-9690-2A4E53DBCE9F}" type="slidenum">
              <a:rPr lang="en-GB" smtClean="0"/>
              <a:pPr/>
              <a:t>‹Nr.›</a:t>
            </a:fld>
            <a:endParaRPr lang="en-GB" dirty="0"/>
          </a:p>
        </p:txBody>
      </p:sp>
    </p:spTree>
    <p:extLst>
      <p:ext uri="{BB962C8B-B14F-4D97-AF65-F5344CB8AC3E}">
        <p14:creationId xmlns:p14="http://schemas.microsoft.com/office/powerpoint/2010/main" val="2891949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3</a:t>
            </a:fld>
            <a:endParaRPr lang="en-GB" dirty="0"/>
          </a:p>
        </p:txBody>
      </p:sp>
    </p:spTree>
    <p:extLst>
      <p:ext uri="{BB962C8B-B14F-4D97-AF65-F5344CB8AC3E}">
        <p14:creationId xmlns:p14="http://schemas.microsoft.com/office/powerpoint/2010/main" val="33371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4</a:t>
            </a:fld>
            <a:endParaRPr lang="en-GB" dirty="0"/>
          </a:p>
        </p:txBody>
      </p:sp>
    </p:spTree>
    <p:extLst>
      <p:ext uri="{BB962C8B-B14F-4D97-AF65-F5344CB8AC3E}">
        <p14:creationId xmlns:p14="http://schemas.microsoft.com/office/powerpoint/2010/main" val="299680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16</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AF0533C8-A1E5-42AE-8F1B-F432F9824619}" type="datetime1">
              <a:rPr lang="en-US" smtClean="0"/>
              <a:pPr/>
              <a:t>8/3/18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38CC27-B742-4E96-A6A1-002C303CD44E}" type="datetime1">
              <a:rPr lang="en-US" smtClean="0"/>
              <a:pPr/>
              <a:t>8/3/18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7CF61F2-7049-42FB-B36B-DF70433CAE91}" type="datetime1">
              <a:rPr lang="en-US" smtClean="0"/>
              <a:pPr/>
              <a:t>8/3/18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384B04-9C89-4F36-8EA2-472A10160A96}" type="datetime1">
              <a:rPr lang="en-US" smtClean="0"/>
              <a:pPr/>
              <a:t>8/3/18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0B3DC11-A74C-4C9B-8F6C-17A07F22D86B}" type="datetime1">
              <a:rPr lang="en-US" smtClean="0"/>
              <a:pPr/>
              <a:t>8/3/18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EE901DF-625C-426B-8892-0E711402336D}" type="datetime1">
              <a:rPr lang="en-US" smtClean="0"/>
              <a:pPr/>
              <a:t>8/3/18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7BE0DF6-A305-49E7-845B-945A758CA664}" type="datetime1">
              <a:rPr lang="en-US" smtClean="0"/>
              <a:pPr/>
              <a:t>8/3/18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75A1C71-83A8-4982-B920-E8165A64636E}" type="datetime1">
              <a:rPr lang="en-US" smtClean="0"/>
              <a:pPr/>
              <a:t>8/3/18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2205E-329B-4D3E-8FE5-652233E395D0}" type="datetime1">
              <a:rPr lang="en-US" smtClean="0"/>
              <a:pPr/>
              <a:t>8/3/18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2B4E509D-6D94-4902-8600-B8C9232CF6AB}" type="datetime1">
              <a:rPr lang="en-US" smtClean="0"/>
              <a:pPr/>
              <a:t>8/3/18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FDDCC886-4557-4D64-9216-F2A9F18C2157}" type="datetime1">
              <a:rPr lang="en-US" smtClean="0"/>
              <a:pPr/>
              <a:t>8/3/18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a:pPr/>
              <a:t>‹Nr.›</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4699DCF-55C6-4B3C-B941-AF74D14FE4CF}" type="datetime1">
              <a:rPr lang="en-US" smtClean="0"/>
              <a:pPr/>
              <a:t>8/3/18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emf"/><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s://www.careeraddict.com/the-importance-of-interpersonal-skills-in-the-workplace" TargetMode="External"/><Relationship Id="rId5" Type="http://schemas.openxmlformats.org/officeDocument/2006/relationships/image" Target="../media/image21.jpeg"/><Relationship Id="rId1" Type="http://schemas.openxmlformats.org/officeDocument/2006/relationships/tags" Target="../tags/tag11.x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2.jpeg"/><Relationship Id="rId1" Type="http://schemas.openxmlformats.org/officeDocument/2006/relationships/tags" Target="../tags/tag12.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4.jpeg"/><Relationship Id="rId1" Type="http://schemas.openxmlformats.org/officeDocument/2006/relationships/tags" Target="../tags/tag13.x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4.jpeg"/><Relationship Id="rId1" Type="http://schemas.openxmlformats.org/officeDocument/2006/relationships/tags" Target="../tags/tag14.x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5.jpeg"/><Relationship Id="rId1" Type="http://schemas.openxmlformats.org/officeDocument/2006/relationships/tags" Target="../tags/tag15.x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6.png"/><Relationship Id="rId1" Type="http://schemas.openxmlformats.org/officeDocument/2006/relationships/tags" Target="../tags/tag16.x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7.jpeg"/><Relationship Id="rId5" Type="http://schemas.openxmlformats.org/officeDocument/2006/relationships/image" Target="../media/image4.jpeg"/><Relationship Id="rId6" Type="http://schemas.openxmlformats.org/officeDocument/2006/relationships/image" Target="../media/image28.png"/><Relationship Id="rId7" Type="http://schemas.openxmlformats.org/officeDocument/2006/relationships/image" Target="../media/image29.jpeg"/><Relationship Id="rId1" Type="http://schemas.openxmlformats.org/officeDocument/2006/relationships/tags" Target="../tags/tag17.x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7.png"/><Relationship Id="rId1" Type="http://schemas.openxmlformats.org/officeDocument/2006/relationships/tags" Target="../tags/tag3.xml"/><Relationship Id="rId2"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jpeg"/><Relationship Id="rId5" Type="http://schemas.openxmlformats.org/officeDocument/2006/relationships/image" Target="../media/image8.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9.jpeg"/><Relationship Id="rId5" Type="http://schemas.openxmlformats.org/officeDocument/2006/relationships/image" Target="../media/image4.jpe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4.jpeg"/><Relationship Id="rId9" Type="http://schemas.openxmlformats.org/officeDocument/2006/relationships/image" Target="../media/image15.jpeg"/><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6.png"/><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7.png"/><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0.jpeg"/><Relationship Id="rId1" Type="http://schemas.openxmlformats.org/officeDocument/2006/relationships/tags" Target="../tags/tag10.x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B3B9CD-92AC-44A7-9066-431851008D30}"/>
              </a:ext>
            </a:extLst>
          </p:cNvPr>
          <p:cNvSpPr>
            <a:spLocks noGrp="1"/>
          </p:cNvSpPr>
          <p:nvPr>
            <p:ph type="ctrTitle" idx="4294967295"/>
          </p:nvPr>
        </p:nvSpPr>
        <p:spPr>
          <a:xfrm>
            <a:off x="528034" y="2176821"/>
            <a:ext cx="4803775" cy="2922587"/>
          </a:xfrm>
          <a:solidFill>
            <a:schemeClr val="bg1"/>
          </a:solidFill>
          <a:ln>
            <a:solidFill>
              <a:srgbClr val="9CBEBD"/>
            </a:solidFill>
          </a:ln>
        </p:spPr>
        <p:txBody>
          <a:bodyPr>
            <a:noAutofit/>
          </a:bodyPr>
          <a:lstStyle/>
          <a:p>
            <a:r>
              <a:rPr lang="sv-SE" sz="4000" b="1" dirty="0" smtClean="0">
                <a:solidFill>
                  <a:schemeClr val="tx1"/>
                </a:solidFill>
              </a:rPr>
              <a:t>Vad</a:t>
            </a:r>
            <a:r>
              <a:rPr lang="sv-SE" sz="4000" b="1" dirty="0" smtClean="0">
                <a:solidFill>
                  <a:srgbClr val="9CBEBD"/>
                </a:solidFill>
              </a:rPr>
              <a:t> betyder Social Kompetens</a:t>
            </a:r>
            <a:r>
              <a:rPr lang="sv-SE" sz="4000" b="1" dirty="0" smtClean="0"/>
              <a:t>?</a:t>
            </a:r>
            <a:r>
              <a:rPr lang="sv-SE" sz="4000" dirty="0" smtClean="0"/>
              <a:t/>
            </a:r>
            <a:br>
              <a:rPr lang="sv-SE" sz="4000" dirty="0" smtClean="0"/>
            </a:br>
            <a:r>
              <a:rPr lang="sv-SE" sz="4000" b="1" dirty="0" smtClean="0"/>
              <a:t>VIKTEN AV</a:t>
            </a:r>
            <a:r>
              <a:rPr lang="sv-SE" sz="4000" b="1" dirty="0" smtClean="0"/>
              <a:t> </a:t>
            </a:r>
            <a:r>
              <a:rPr lang="sv-SE" sz="4000" b="1" dirty="0" smtClean="0">
                <a:solidFill>
                  <a:srgbClr val="9CBEBD"/>
                </a:solidFill>
              </a:rPr>
              <a:t>SOCIALA FÄRDIGHETER </a:t>
            </a:r>
            <a:r>
              <a:rPr lang="sv-SE" sz="4000" b="1" dirty="0" smtClean="0"/>
              <a:t>I YRKESLIVET.</a:t>
            </a:r>
            <a:endParaRPr lang="sv-SE" sz="4000" dirty="0"/>
          </a:p>
        </p:txBody>
      </p:sp>
      <p:pic>
        <p:nvPicPr>
          <p:cNvPr id="7" name="Bildobjekt 6">
            <a:extLst>
              <a:ext uri="{FF2B5EF4-FFF2-40B4-BE49-F238E27FC236}">
                <a16:creationId xmlns="" xmlns:a16="http://schemas.microsoft.com/office/drawing/2014/main" id="{743DDC70-A6A7-43DF-8238-14AD9CB84A99}"/>
              </a:ext>
            </a:extLst>
          </p:cNvPr>
          <p:cNvPicPr>
            <a:picLocks noChangeAspect="1"/>
          </p:cNvPicPr>
          <p:nvPr/>
        </p:nvPicPr>
        <p:blipFill>
          <a:blip r:embed="rId4"/>
          <a:stretch>
            <a:fillRect/>
          </a:stretch>
        </p:blipFill>
        <p:spPr>
          <a:xfrm>
            <a:off x="610523" y="6066745"/>
            <a:ext cx="1827102" cy="521896"/>
          </a:xfrm>
          <a:prstGeom prst="rect">
            <a:avLst/>
          </a:prstGeom>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0721823" y="5774419"/>
            <a:ext cx="1259047" cy="1083581"/>
          </a:xfrm>
          <a:prstGeom prst="rect">
            <a:avLst/>
          </a:prstGeom>
        </p:spPr>
      </p:pic>
      <p:pic>
        <p:nvPicPr>
          <p:cNvPr id="9" name="Picture 8" descr="09office.jpg"/>
          <p:cNvPicPr>
            <a:picLocks noChangeAspect="1"/>
          </p:cNvPicPr>
          <p:nvPr/>
        </p:nvPicPr>
        <p:blipFill>
          <a:blip r:embed="rId6"/>
          <a:stretch>
            <a:fillRect/>
          </a:stretch>
        </p:blipFill>
        <p:spPr>
          <a:xfrm>
            <a:off x="5795090" y="1455313"/>
            <a:ext cx="6160736" cy="4104000"/>
          </a:xfrm>
          <a:prstGeom prst="rect">
            <a:avLst/>
          </a:prstGeom>
        </p:spPr>
      </p:pic>
      <p:sp>
        <p:nvSpPr>
          <p:cNvPr id="38913" name="Rectangle 1"/>
          <p:cNvSpPr>
            <a:spLocks noChangeArrowheads="1"/>
          </p:cNvSpPr>
          <p:nvPr/>
        </p:nvSpPr>
        <p:spPr bwMode="auto">
          <a:xfrm>
            <a:off x="4059986" y="6103130"/>
            <a:ext cx="400533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The “MiGreat Project”- n. 2016-1-IT01-KA202-005348 has been funded with support from the European Commission. This document reflects the views only of the author and the Commission cannot be held responsible for any use which might be made of the information contained herein.</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cxnSp>
        <p:nvCxnSpPr>
          <p:cNvPr id="13" name="Straight Connector 12"/>
          <p:cNvCxnSpPr/>
          <p:nvPr/>
        </p:nvCxnSpPr>
        <p:spPr>
          <a:xfrm>
            <a:off x="0" y="5782614"/>
            <a:ext cx="12192000" cy="38637"/>
          </a:xfrm>
          <a:prstGeom prst="line">
            <a:avLst/>
          </a:prstGeom>
          <a:ln>
            <a:solidFill>
              <a:srgbClr val="6790B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018313" y="6143651"/>
            <a:ext cx="1805110" cy="369332"/>
          </a:xfrm>
          <a:prstGeom prst="rect">
            <a:avLst/>
          </a:prstGeom>
        </p:spPr>
        <p:txBody>
          <a:bodyPr wrap="none">
            <a:spAutoFit/>
          </a:bodyPr>
          <a:lstStyle/>
          <a:p>
            <a:r>
              <a:rPr lang="sv-SE" dirty="0"/>
              <a:t>eLearning Studios</a:t>
            </a:r>
          </a:p>
        </p:txBody>
      </p:sp>
    </p:spTree>
    <p:custDataLst>
      <p:tags r:id="rId1"/>
    </p:custDataLst>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normAutofit fontScale="90000"/>
          </a:bodyPr>
          <a:lstStyle/>
          <a:p>
            <a:r>
              <a:rPr lang="sv-SE" b="1" dirty="0" smtClean="0"/>
              <a:t>Hur är interpersonella färdigheter relevanta för yrkeslivet? (EFTER </a:t>
            </a:r>
            <a:r>
              <a:rPr lang="sv-SE" b="1" u="sng" dirty="0" smtClean="0">
                <a:hlinkClick r:id="rId4"/>
              </a:rPr>
              <a:t>Soteris Phoraris</a:t>
            </a:r>
            <a:r>
              <a:rPr lang="en-US" b="1" dirty="0" smtClean="0"/>
              <a:t>)</a:t>
            </a:r>
            <a:endParaRPr lang="el-GR" dirty="0"/>
          </a:p>
        </p:txBody>
      </p:sp>
      <p:sp>
        <p:nvSpPr>
          <p:cNvPr id="22" name="TextBox 21"/>
          <p:cNvSpPr txBox="1"/>
          <p:nvPr/>
        </p:nvSpPr>
        <p:spPr>
          <a:xfrm>
            <a:off x="766120" y="2186024"/>
            <a:ext cx="5263978" cy="3785652"/>
          </a:xfrm>
          <a:prstGeom prst="rect">
            <a:avLst/>
          </a:prstGeom>
          <a:noFill/>
        </p:spPr>
        <p:txBody>
          <a:bodyPr wrap="square" rtlCol="0">
            <a:spAutoFit/>
          </a:bodyPr>
          <a:lstStyle/>
          <a:p>
            <a:r>
              <a:rPr lang="sv-SE" sz="2000" dirty="0" smtClean="0">
                <a:solidFill>
                  <a:schemeClr val="accent2"/>
                </a:solidFill>
              </a:rPr>
              <a:t>Några goda anledningar till att se mjuka färdigheter som viktiga i yrkeslivet: </a:t>
            </a:r>
          </a:p>
          <a:p>
            <a:r>
              <a:rPr lang="sv-SE" sz="2000" dirty="0" smtClean="0"/>
              <a:t> </a:t>
            </a:r>
          </a:p>
          <a:p>
            <a:pPr lvl="0"/>
            <a:r>
              <a:rPr lang="sv-SE" sz="2000" b="1" dirty="0" smtClean="0"/>
              <a:t>Underlättar effektiv kommunikation</a:t>
            </a:r>
            <a:endParaRPr lang="sv-SE" sz="2000" dirty="0" smtClean="0"/>
          </a:p>
          <a:p>
            <a:r>
              <a:rPr lang="sv-SE" sz="2000" dirty="0" smtClean="0"/>
              <a:t> Interpersonella färdigheter är nödvändiga för att skapa relationer mellan dig själv och dina kollegor - vilket leder till ett ömsesidig utbyte av idéer, information och färdigheter. </a:t>
            </a:r>
          </a:p>
          <a:p>
            <a:r>
              <a:rPr lang="sv-SE" sz="2000" dirty="0" smtClean="0">
                <a:solidFill>
                  <a:schemeClr val="accent2"/>
                </a:solidFill>
              </a:rPr>
              <a:t>Du skapar ömsesidig respekt och  visar hänsyn för varandras åsikter och insatser.</a:t>
            </a:r>
          </a:p>
          <a:p>
            <a:r>
              <a:rPr lang="sv-SE" sz="2000" dirty="0" smtClean="0"/>
              <a:t>Bra kommunikation möjliggör utförande av arbetsuppgifter.</a:t>
            </a:r>
            <a:endParaRPr lang="sv-SE" sz="2000"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10242" name="Picture 2" descr="Σχετική εικόνα"/>
          <p:cNvPicPr>
            <a:picLocks noChangeAspect="1" noChangeArrowheads="1"/>
          </p:cNvPicPr>
          <p:nvPr/>
        </p:nvPicPr>
        <p:blipFill>
          <a:blip r:embed="rId5"/>
          <a:srcRect/>
          <a:stretch>
            <a:fillRect/>
          </a:stretch>
        </p:blipFill>
        <p:spPr bwMode="auto">
          <a:xfrm>
            <a:off x="6090346" y="2468390"/>
            <a:ext cx="5758248" cy="32400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normAutofit/>
          </a:bodyPr>
          <a:lstStyle/>
          <a:p>
            <a:pPr lvl="0"/>
            <a:r>
              <a:rPr lang="en-US" sz="5400" b="1" dirty="0" smtClean="0"/>
              <a:t>DE UTÖKAR DINA MÖJLIGHETER</a:t>
            </a:r>
            <a:endParaRPr lang="el-GR" sz="5400" dirty="0"/>
          </a:p>
        </p:txBody>
      </p:sp>
      <p:sp>
        <p:nvSpPr>
          <p:cNvPr id="22" name="TextBox 21"/>
          <p:cNvSpPr txBox="1"/>
          <p:nvPr/>
        </p:nvSpPr>
        <p:spPr>
          <a:xfrm>
            <a:off x="940621" y="1754659"/>
            <a:ext cx="3829088" cy="2246769"/>
          </a:xfrm>
          <a:prstGeom prst="rect">
            <a:avLst/>
          </a:prstGeom>
          <a:noFill/>
        </p:spPr>
        <p:txBody>
          <a:bodyPr wrap="square" rtlCol="0">
            <a:spAutoFit/>
          </a:bodyPr>
          <a:lstStyle/>
          <a:p>
            <a:r>
              <a:rPr lang="en-US" sz="2000" dirty="0"/>
              <a:t> </a:t>
            </a:r>
            <a:endParaRPr lang="el-GR" sz="2000" dirty="0"/>
          </a:p>
          <a:p>
            <a:r>
              <a:rPr lang="sv-SE" sz="2000" dirty="0"/>
              <a:t>Genom </a:t>
            </a:r>
            <a:r>
              <a:rPr lang="sv-SE" sz="2000" dirty="0" smtClean="0"/>
              <a:t>kommunikation  </a:t>
            </a:r>
            <a:r>
              <a:rPr lang="sv-SE" sz="2000" dirty="0"/>
              <a:t>med chefer och </a:t>
            </a:r>
            <a:r>
              <a:rPr lang="sv-SE" sz="2000" dirty="0" smtClean="0"/>
              <a:t>kollegor </a:t>
            </a:r>
            <a:r>
              <a:rPr lang="sv-SE" sz="2000" dirty="0"/>
              <a:t>kan du </a:t>
            </a:r>
            <a:r>
              <a:rPr lang="sv-SE" sz="2000" dirty="0" smtClean="0"/>
              <a:t>göra </a:t>
            </a:r>
            <a:r>
              <a:rPr lang="sv-SE" sz="2000" dirty="0"/>
              <a:t>ett bra intryck </a:t>
            </a:r>
            <a:r>
              <a:rPr lang="sv-SE" sz="2000" dirty="0" smtClean="0"/>
              <a:t>på dem, vilket kan leda till att ger </a:t>
            </a:r>
            <a:r>
              <a:rPr lang="sv-SE" sz="2000" dirty="0"/>
              <a:t>dig goda referenser eller </a:t>
            </a:r>
            <a:r>
              <a:rPr lang="sv-SE" sz="2000" dirty="0" smtClean="0"/>
              <a:t>stöttar </a:t>
            </a:r>
            <a:r>
              <a:rPr lang="sv-SE" sz="2000" dirty="0"/>
              <a:t>dig </a:t>
            </a:r>
            <a:r>
              <a:rPr lang="sv-SE" sz="2000" dirty="0" smtClean="0"/>
              <a:t>i vägen mot </a:t>
            </a:r>
            <a:r>
              <a:rPr lang="sv-SE" sz="2000" dirty="0"/>
              <a:t>en högre </a:t>
            </a:r>
            <a:r>
              <a:rPr lang="sv-SE" sz="2000" dirty="0" smtClean="0"/>
              <a:t>position.</a:t>
            </a:r>
            <a:endParaRPr lang="el-GR" sz="2000"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1026" name="Picture 2" descr="Σχετική εικόνα"/>
          <p:cNvPicPr>
            <a:picLocks noChangeAspect="1" noChangeArrowheads="1"/>
          </p:cNvPicPr>
          <p:nvPr/>
        </p:nvPicPr>
        <p:blipFill>
          <a:blip r:embed="rId4"/>
          <a:srcRect/>
          <a:stretch>
            <a:fillRect/>
          </a:stretch>
        </p:blipFill>
        <p:spPr bwMode="auto">
          <a:xfrm>
            <a:off x="4801716" y="1751698"/>
            <a:ext cx="6991350" cy="3933826"/>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lstStyle/>
          <a:p>
            <a:pPr lvl="0"/>
            <a:r>
              <a:rPr lang="en-US" sz="5400" b="1" dirty="0" smtClean="0"/>
              <a:t>DE GÖR ATT ANDRA KAN RELATERA TILL DIG</a:t>
            </a:r>
            <a:endParaRPr lang="el-GR" sz="5400" dirty="0"/>
          </a:p>
        </p:txBody>
      </p:sp>
      <p:sp>
        <p:nvSpPr>
          <p:cNvPr id="22" name="TextBox 21"/>
          <p:cNvSpPr txBox="1"/>
          <p:nvPr/>
        </p:nvSpPr>
        <p:spPr>
          <a:xfrm>
            <a:off x="940618" y="2186024"/>
            <a:ext cx="5408423" cy="2554545"/>
          </a:xfrm>
          <a:prstGeom prst="rect">
            <a:avLst/>
          </a:prstGeom>
          <a:noFill/>
        </p:spPr>
        <p:txBody>
          <a:bodyPr wrap="square" rtlCol="0">
            <a:spAutoFit/>
          </a:bodyPr>
          <a:lstStyle/>
          <a:p>
            <a:r>
              <a:rPr lang="sv-SE" sz="2000" dirty="0" smtClean="0"/>
              <a:t>Med goda interpersonella färdigheter uppfattas du mer positivt av kollegor och chefer då de lättare kan relatera till dig. </a:t>
            </a:r>
            <a:r>
              <a:rPr lang="sv-SE" sz="2000" dirty="0" smtClean="0">
                <a:solidFill>
                  <a:schemeClr val="accent2"/>
                </a:solidFill>
              </a:rPr>
              <a:t>Kollegor känner sig bekväma då de kommunicerar med dig.</a:t>
            </a:r>
          </a:p>
          <a:p>
            <a:endParaRPr lang="sv-SE" sz="2000" dirty="0" smtClean="0"/>
          </a:p>
          <a:p>
            <a:r>
              <a:rPr lang="sv-SE" sz="2000" dirty="0" smtClean="0"/>
              <a:t>Du kommer att upptäcka att människor blir lättare att arbeta med, och med bättre kommunikation blir resultaten bättre. </a:t>
            </a:r>
            <a:endParaRPr lang="sv-SE" sz="2000" dirty="0"/>
          </a:p>
        </p:txBody>
      </p:sp>
      <p:pic>
        <p:nvPicPr>
          <p:cNvPr id="5" name="Picture 4" descr="shaking-hands.jpg"/>
          <p:cNvPicPr>
            <a:picLocks noChangeAspect="1"/>
          </p:cNvPicPr>
          <p:nvPr/>
        </p:nvPicPr>
        <p:blipFill>
          <a:blip r:embed="rId3"/>
          <a:stretch>
            <a:fillRect/>
          </a:stretch>
        </p:blipFill>
        <p:spPr>
          <a:xfrm>
            <a:off x="6038490" y="1961045"/>
            <a:ext cx="6153509" cy="4212000"/>
          </a:xfrm>
          <a:prstGeom prst="rect">
            <a:avLst/>
          </a:prstGeom>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0932953" y="5774419"/>
            <a:ext cx="1259047" cy="1083581"/>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12</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lstStyle/>
          <a:p>
            <a:pPr lvl="0"/>
            <a:r>
              <a:rPr lang="sv-SE" sz="5400" b="1" dirty="0" smtClean="0"/>
              <a:t>De gör att du kan visa social medvetenhet</a:t>
            </a:r>
            <a:endParaRPr lang="sv-SE" sz="5400" dirty="0"/>
          </a:p>
        </p:txBody>
      </p:sp>
      <p:sp>
        <p:nvSpPr>
          <p:cNvPr id="22" name="TextBox 21"/>
          <p:cNvSpPr txBox="1"/>
          <p:nvPr/>
        </p:nvSpPr>
        <p:spPr>
          <a:xfrm>
            <a:off x="940620" y="2186024"/>
            <a:ext cx="4902620" cy="2554545"/>
          </a:xfrm>
          <a:prstGeom prst="rect">
            <a:avLst/>
          </a:prstGeom>
          <a:noFill/>
        </p:spPr>
        <p:txBody>
          <a:bodyPr wrap="square" rtlCol="0">
            <a:spAutoFit/>
          </a:bodyPr>
          <a:lstStyle/>
          <a:p>
            <a:pPr algn="just"/>
            <a:r>
              <a:rPr lang="sv-SE" sz="2000" dirty="0" smtClean="0"/>
              <a:t>Dina interpersonella färdigheter visar när du har ett intresse för hur kollegor och kunderna mår och får på så sätt deras tillit.</a:t>
            </a:r>
          </a:p>
          <a:p>
            <a:pPr algn="just"/>
            <a:endParaRPr lang="sv-SE" sz="2000" dirty="0" smtClean="0">
              <a:solidFill>
                <a:schemeClr val="accent2"/>
              </a:solidFill>
            </a:endParaRPr>
          </a:p>
          <a:p>
            <a:pPr algn="just"/>
            <a:r>
              <a:rPr lang="sv-SE" sz="2000" dirty="0" smtClean="0">
                <a:solidFill>
                  <a:schemeClr val="accent2"/>
                </a:solidFill>
              </a:rPr>
              <a:t>Lyhördhet underlättar i en rad sammanhang, exempelvis i att arbeta i grupp. Det hjälper dig också att fatta rätt beslut i olika arbetsrelaterade situationer.</a:t>
            </a:r>
            <a:endParaRPr lang="sv-SE" sz="2000" dirty="0">
              <a:solidFill>
                <a:schemeClr val="accent2"/>
              </a:solidFill>
            </a:endParaRPr>
          </a:p>
        </p:txBody>
      </p:sp>
      <p:pic>
        <p:nvPicPr>
          <p:cNvPr id="4"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28674" name="Picture 2" descr="Î£ÏÎµÏÎ¹ÎºÎ® ÎµÎ¹ÎºÏÎ½Î±"/>
          <p:cNvPicPr>
            <a:picLocks noChangeAspect="1" noChangeArrowheads="1"/>
          </p:cNvPicPr>
          <p:nvPr/>
        </p:nvPicPr>
        <p:blipFill>
          <a:blip r:embed="rId4"/>
          <a:srcRect/>
          <a:stretch>
            <a:fillRect/>
          </a:stretch>
        </p:blipFill>
        <p:spPr bwMode="auto">
          <a:xfrm>
            <a:off x="6178781" y="2079289"/>
            <a:ext cx="5409550" cy="3600000"/>
          </a:xfrm>
          <a:prstGeom prst="rect">
            <a:avLst/>
          </a:prstGeom>
          <a:noFill/>
        </p:spPr>
      </p:pic>
      <p:sp>
        <p:nvSpPr>
          <p:cNvPr id="6" name="Slide Number Placeholder 5"/>
          <p:cNvSpPr>
            <a:spLocks noGrp="1"/>
          </p:cNvSpPr>
          <p:nvPr>
            <p:ph type="sldNum" sz="quarter" idx="12"/>
          </p:nvPr>
        </p:nvSpPr>
        <p:spPr/>
        <p:txBody>
          <a:bodyPr/>
          <a:lstStyle/>
          <a:p>
            <a:fld id="{4FAB73BC-B049-4115-A692-8D63A059BFB8}" type="slidenum">
              <a:rPr lang="en-US" smtClean="0"/>
              <a:pPr/>
              <a:t>13</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fontScale="90000"/>
          </a:bodyPr>
          <a:lstStyle/>
          <a:p>
            <a:pPr lvl="0"/>
            <a:r>
              <a:rPr lang="sv-SE" sz="5400" b="1" dirty="0" smtClean="0"/>
              <a:t>De gör att du bygger och upprätthåller personliga relationer</a:t>
            </a:r>
            <a:endParaRPr lang="sv-SE" sz="5400" dirty="0"/>
          </a:p>
        </p:txBody>
      </p:sp>
      <p:sp>
        <p:nvSpPr>
          <p:cNvPr id="22" name="TextBox 21"/>
          <p:cNvSpPr txBox="1"/>
          <p:nvPr/>
        </p:nvSpPr>
        <p:spPr>
          <a:xfrm>
            <a:off x="966375" y="1992841"/>
            <a:ext cx="3728287" cy="4093428"/>
          </a:xfrm>
          <a:prstGeom prst="rect">
            <a:avLst/>
          </a:prstGeom>
          <a:noFill/>
        </p:spPr>
        <p:txBody>
          <a:bodyPr wrap="square" rtlCol="0">
            <a:spAutoFit/>
          </a:bodyPr>
          <a:lstStyle/>
          <a:p>
            <a:pPr>
              <a:buClr>
                <a:schemeClr val="accent2"/>
              </a:buClr>
              <a:buFont typeface="Arial" pitchFamily="34" charset="0"/>
              <a:buChar char="•"/>
            </a:pPr>
            <a:r>
              <a:rPr lang="sv-SE" sz="2000" dirty="0" smtClean="0"/>
              <a:t>  Interpersonella färdigheter blir mycket mer effektiva och givande när de främjar meningsfulla relationer. </a:t>
            </a:r>
          </a:p>
          <a:p>
            <a:pPr>
              <a:buClr>
                <a:schemeClr val="accent2"/>
              </a:buClr>
            </a:pPr>
            <a:r>
              <a:rPr lang="sv-SE" sz="2000" dirty="0" smtClean="0">
                <a:solidFill>
                  <a:schemeClr val="accent2"/>
                </a:solidFill>
              </a:rPr>
              <a:t>Det är inte bara viktigt att skapa personliga relationer på arbetsplatsen, men det är också viktigt att behålla dem inom professionella gränser.</a:t>
            </a:r>
          </a:p>
          <a:p>
            <a:pPr>
              <a:buClr>
                <a:schemeClr val="accent2"/>
              </a:buClr>
              <a:buFont typeface="Arial" pitchFamily="34" charset="0"/>
              <a:buChar char="•"/>
            </a:pPr>
            <a:r>
              <a:rPr lang="sv-SE" sz="2000" dirty="0" smtClean="0"/>
              <a:t> Det bästa sättet att upprätthålla interpersonella relationer på en arbetsplatsen är att vara uppriktig.</a:t>
            </a:r>
            <a:endParaRPr lang="sv-SE" sz="2000" dirty="0"/>
          </a:p>
        </p:txBody>
      </p:sp>
      <p:pic>
        <p:nvPicPr>
          <p:cNvPr id="4"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27652" name="Picture 4" descr="ÎÏÎ¿ÏÎ­Î»ÎµÏÎ¼Î± ÎµÎ¹ÎºÏÎ½Î±Ï Î³Î¹Î± soft skills"/>
          <p:cNvPicPr>
            <a:picLocks noChangeAspect="1" noChangeArrowheads="1"/>
          </p:cNvPicPr>
          <p:nvPr/>
        </p:nvPicPr>
        <p:blipFill>
          <a:blip r:embed="rId4"/>
          <a:srcRect/>
          <a:stretch>
            <a:fillRect/>
          </a:stretch>
        </p:blipFill>
        <p:spPr bwMode="auto">
          <a:xfrm>
            <a:off x="4727644" y="2006734"/>
            <a:ext cx="7263173" cy="3816000"/>
          </a:xfrm>
          <a:prstGeom prst="rect">
            <a:avLst/>
          </a:prstGeom>
          <a:noFill/>
        </p:spPr>
      </p:pic>
      <p:sp>
        <p:nvSpPr>
          <p:cNvPr id="7" name="Slide Number Placeholder 6"/>
          <p:cNvSpPr>
            <a:spLocks noGrp="1"/>
          </p:cNvSpPr>
          <p:nvPr>
            <p:ph type="sldNum" sz="quarter" idx="12"/>
          </p:nvPr>
        </p:nvSpPr>
        <p:spPr/>
        <p:txBody>
          <a:bodyPr/>
          <a:lstStyle/>
          <a:p>
            <a:fld id="{4FAB73BC-B049-4115-A692-8D63A059BFB8}" type="slidenum">
              <a:rPr lang="en-US" smtClean="0"/>
              <a:pPr/>
              <a:t>14</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lstStyle/>
          <a:p>
            <a:pPr lvl="0"/>
            <a:r>
              <a:rPr lang="sv-SE" sz="5400" b="1" dirty="0" smtClean="0"/>
              <a:t>De gör dig till en effektiv ledare</a:t>
            </a:r>
            <a:endParaRPr lang="sv-SE" sz="5400" dirty="0"/>
          </a:p>
        </p:txBody>
      </p:sp>
      <p:sp>
        <p:nvSpPr>
          <p:cNvPr id="22" name="TextBox 21"/>
          <p:cNvSpPr txBox="1"/>
          <p:nvPr/>
        </p:nvSpPr>
        <p:spPr>
          <a:xfrm>
            <a:off x="1126273" y="2495117"/>
            <a:ext cx="3368455" cy="2246769"/>
          </a:xfrm>
          <a:prstGeom prst="rect">
            <a:avLst/>
          </a:prstGeom>
          <a:noFill/>
        </p:spPr>
        <p:txBody>
          <a:bodyPr wrap="square" rtlCol="0">
            <a:spAutoFit/>
          </a:bodyPr>
          <a:lstStyle/>
          <a:p>
            <a:pPr algn="just"/>
            <a:r>
              <a:rPr lang="sv-SE" sz="2000" dirty="0" smtClean="0"/>
              <a:t>Om du tittar på de flesta listor eller artiklar som talar om interpersonella färdigheter på arbetsplatsen, kan rubrikerna vara "Nödvändiga egenskaper för att vara en effektiv ledare".</a:t>
            </a:r>
            <a:endParaRPr lang="sv-SE" sz="2000" dirty="0"/>
          </a:p>
        </p:txBody>
      </p:sp>
      <p:pic>
        <p:nvPicPr>
          <p:cNvPr id="4"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6" name="Rectangle 5"/>
          <p:cNvSpPr/>
          <p:nvPr/>
        </p:nvSpPr>
        <p:spPr>
          <a:xfrm>
            <a:off x="7547019" y="2486722"/>
            <a:ext cx="3425781" cy="1938992"/>
          </a:xfrm>
          <a:prstGeom prst="rect">
            <a:avLst/>
          </a:prstGeom>
        </p:spPr>
        <p:txBody>
          <a:bodyPr wrap="square">
            <a:spAutoFit/>
          </a:bodyPr>
          <a:lstStyle/>
          <a:p>
            <a:pPr algn="just"/>
            <a:r>
              <a:rPr lang="sv-SE" sz="2000" dirty="0" smtClean="0">
                <a:solidFill>
                  <a:schemeClr val="accent2"/>
                </a:solidFill>
              </a:rPr>
              <a:t>En ledare utan förmåga att knyta an till hans/hennes medarbetare kommer att misslyckas, eller tappa värdefulla medarbetare vilket innebär minskad produktivitet. </a:t>
            </a:r>
            <a:endParaRPr lang="sv-SE" sz="2000" dirty="0">
              <a:solidFill>
                <a:schemeClr val="accent2"/>
              </a:solidFill>
            </a:endParaRPr>
          </a:p>
        </p:txBody>
      </p:sp>
      <p:pic>
        <p:nvPicPr>
          <p:cNvPr id="27651" name="Picture 3"/>
          <p:cNvPicPr>
            <a:picLocks noChangeAspect="1" noChangeArrowheads="1"/>
          </p:cNvPicPr>
          <p:nvPr/>
        </p:nvPicPr>
        <p:blipFill>
          <a:blip r:embed="rId4"/>
          <a:srcRect/>
          <a:stretch>
            <a:fillRect/>
          </a:stretch>
        </p:blipFill>
        <p:spPr bwMode="auto">
          <a:xfrm>
            <a:off x="4730831" y="1855899"/>
            <a:ext cx="2658468" cy="3600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4FAB73BC-B049-4115-A692-8D63A059BFB8}" type="slidenum">
              <a:rPr lang="en-US" smtClean="0"/>
              <a:pPr/>
              <a:t>15</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ÎÏÎ¿ÏÎ­Î»ÎµÏÎ¼Î± ÎµÎ¹ÎºÏÎ½Î±Ï Î³Î¹Î± productivity"/>
          <p:cNvPicPr>
            <a:picLocks noChangeAspect="1" noChangeArrowheads="1"/>
          </p:cNvPicPr>
          <p:nvPr/>
        </p:nvPicPr>
        <p:blipFill>
          <a:blip r:embed="rId4"/>
          <a:srcRect/>
          <a:stretch>
            <a:fillRect/>
          </a:stretch>
        </p:blipFill>
        <p:spPr bwMode="auto">
          <a:xfrm rot="20139150">
            <a:off x="5113941" y="1384144"/>
            <a:ext cx="3571875" cy="3048001"/>
          </a:xfrm>
          <a:prstGeom prst="rect">
            <a:avLst/>
          </a:prstGeom>
          <a:noFill/>
        </p:spPr>
      </p:pic>
      <p:sp>
        <p:nvSpPr>
          <p:cNvPr id="2" name="Title 1"/>
          <p:cNvSpPr>
            <a:spLocks noGrp="1"/>
          </p:cNvSpPr>
          <p:nvPr>
            <p:ph type="title"/>
          </p:nvPr>
        </p:nvSpPr>
        <p:spPr>
          <a:xfrm>
            <a:off x="1024127" y="585216"/>
            <a:ext cx="10394721" cy="1499616"/>
          </a:xfrm>
        </p:spPr>
        <p:txBody>
          <a:bodyPr/>
          <a:lstStyle/>
          <a:p>
            <a:r>
              <a:rPr lang="sv-SE" sz="5400" b="1" dirty="0" smtClean="0"/>
              <a:t>Mjuka färdigheter i yrkeslivet</a:t>
            </a:r>
            <a:endParaRPr lang="sv-SE" sz="5400" dirty="0"/>
          </a:p>
        </p:txBody>
      </p:sp>
      <p:sp>
        <p:nvSpPr>
          <p:cNvPr id="22" name="TextBox 21"/>
          <p:cNvSpPr txBox="1"/>
          <p:nvPr/>
        </p:nvSpPr>
        <p:spPr>
          <a:xfrm>
            <a:off x="940620" y="2186024"/>
            <a:ext cx="4854874" cy="1846659"/>
          </a:xfrm>
          <a:prstGeom prst="rect">
            <a:avLst/>
          </a:prstGeom>
          <a:noFill/>
        </p:spPr>
        <p:txBody>
          <a:bodyPr wrap="square" rtlCol="0">
            <a:spAutoFit/>
          </a:bodyPr>
          <a:lstStyle/>
          <a:p>
            <a:r>
              <a:rPr lang="en-US" sz="1400" dirty="0"/>
              <a:t> </a:t>
            </a:r>
            <a:endParaRPr lang="el-GR" sz="2000" dirty="0"/>
          </a:p>
          <a:p>
            <a:pPr algn="just"/>
            <a:r>
              <a:rPr lang="sv-SE" sz="2000" b="1" dirty="0" smtClean="0"/>
              <a:t>AKTIVITET</a:t>
            </a:r>
            <a:endParaRPr lang="el-GR" sz="2000" b="1" dirty="0"/>
          </a:p>
          <a:p>
            <a:pPr algn="just"/>
            <a:r>
              <a:rPr lang="en-US" sz="2000" dirty="0"/>
              <a:t> </a:t>
            </a:r>
            <a:endParaRPr lang="el-GR" sz="2000" dirty="0"/>
          </a:p>
          <a:p>
            <a:r>
              <a:rPr lang="sv-SE" sz="2000" dirty="0" smtClean="0"/>
              <a:t>Försök </a:t>
            </a:r>
            <a:r>
              <a:rPr lang="sv-SE" sz="2000" dirty="0"/>
              <a:t>att hitta minst två andra bra </a:t>
            </a:r>
            <a:r>
              <a:rPr lang="sv-SE" sz="2000" dirty="0" smtClean="0"/>
              <a:t>anledningar där </a:t>
            </a:r>
            <a:r>
              <a:rPr lang="sv-SE" sz="2000" dirty="0"/>
              <a:t>mjuka färdigheter </a:t>
            </a:r>
            <a:r>
              <a:rPr lang="sv-SE" sz="2000" dirty="0" smtClean="0"/>
              <a:t>i privatlivet kan </a:t>
            </a:r>
            <a:r>
              <a:rPr lang="sv-SE" sz="2000" dirty="0"/>
              <a:t>vara till </a:t>
            </a:r>
            <a:r>
              <a:rPr lang="sv-SE" sz="2000" dirty="0" smtClean="0"/>
              <a:t>hjälp</a:t>
            </a:r>
            <a:r>
              <a:rPr lang="sv-SE" sz="2000" dirty="0"/>
              <a:t> </a:t>
            </a:r>
            <a:r>
              <a:rPr lang="sv-SE" sz="2000" dirty="0" smtClean="0"/>
              <a:t>i ditt arbete.</a:t>
            </a:r>
            <a:endParaRPr lang="sv-SE" sz="2000" dirty="0"/>
          </a:p>
        </p:txBody>
      </p:sp>
      <p:pic>
        <p:nvPicPr>
          <p:cNvPr id="4"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0932953" y="5774419"/>
            <a:ext cx="1259047" cy="1083581"/>
          </a:xfrm>
          <a:prstGeom prst="rect">
            <a:avLst/>
          </a:prstGeom>
        </p:spPr>
      </p:pic>
      <p:pic>
        <p:nvPicPr>
          <p:cNvPr id="26628" name="Picture 4" descr="ÎÏÎ¿ÏÎ­Î»ÎµÏÎ¼Î± ÎµÎ¹ÎºÏÎ½Î±Ï Î³Î¹Î± rewarding job"/>
          <p:cNvPicPr>
            <a:picLocks noChangeAspect="1" noChangeArrowheads="1"/>
          </p:cNvPicPr>
          <p:nvPr/>
        </p:nvPicPr>
        <p:blipFill>
          <a:blip r:embed="rId6"/>
          <a:srcRect/>
          <a:stretch>
            <a:fillRect/>
          </a:stretch>
        </p:blipFill>
        <p:spPr bwMode="auto">
          <a:xfrm rot="1643136">
            <a:off x="8620836" y="2344463"/>
            <a:ext cx="3283200" cy="2052000"/>
          </a:xfrm>
          <a:prstGeom prst="rect">
            <a:avLst/>
          </a:prstGeom>
          <a:noFill/>
        </p:spPr>
      </p:pic>
      <p:pic>
        <p:nvPicPr>
          <p:cNvPr id="26630" name="Picture 6" descr="ÎÏÎ¿ÏÎ­Î»ÎµÏÎ¼Î± ÎµÎ¹ÎºÏÎ½Î±Ï Î³Î¹Î± success workplace"/>
          <p:cNvPicPr>
            <a:picLocks noChangeAspect="1" noChangeArrowheads="1"/>
          </p:cNvPicPr>
          <p:nvPr/>
        </p:nvPicPr>
        <p:blipFill>
          <a:blip r:embed="rId7"/>
          <a:srcRect/>
          <a:stretch>
            <a:fillRect/>
          </a:stretch>
        </p:blipFill>
        <p:spPr bwMode="auto">
          <a:xfrm rot="21141949">
            <a:off x="7187440" y="4395230"/>
            <a:ext cx="2857500" cy="1952625"/>
          </a:xfrm>
          <a:prstGeom prst="rect">
            <a:avLst/>
          </a:prstGeom>
          <a:noFill/>
        </p:spPr>
      </p:pic>
      <p:sp>
        <p:nvSpPr>
          <p:cNvPr id="8" name="Slide Number Placeholder 7"/>
          <p:cNvSpPr>
            <a:spLocks noGrp="1"/>
          </p:cNvSpPr>
          <p:nvPr>
            <p:ph type="sldNum" sz="quarter" idx="12"/>
          </p:nvPr>
        </p:nvSpPr>
        <p:spPr/>
        <p:txBody>
          <a:bodyPr/>
          <a:lstStyle/>
          <a:p>
            <a:fld id="{4FAB73BC-B049-4115-A692-8D63A059BFB8}" type="slidenum">
              <a:rPr lang="en-US" smtClean="0"/>
              <a:pPr/>
              <a:t>16</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MÅL</a:t>
            </a:r>
            <a:endParaRPr lang="en-GB" dirty="0"/>
          </a:p>
        </p:txBody>
      </p:sp>
      <p:sp>
        <p:nvSpPr>
          <p:cNvPr id="6" name="Text Placeholder 5"/>
          <p:cNvSpPr>
            <a:spLocks noGrp="1"/>
          </p:cNvSpPr>
          <p:nvPr>
            <p:ph type="body" sz="half" idx="2"/>
          </p:nvPr>
        </p:nvSpPr>
        <p:spPr>
          <a:xfrm>
            <a:off x="1024128" y="1906073"/>
            <a:ext cx="4389120" cy="4113727"/>
          </a:xfrm>
        </p:spPr>
        <p:txBody>
          <a:bodyPr>
            <a:noAutofit/>
          </a:bodyPr>
          <a:lstStyle/>
          <a:p>
            <a:pPr marL="342900" lvl="0" indent="-342900"/>
            <a:r>
              <a:rPr lang="sv-SE" sz="2000" dirty="0" smtClean="0">
                <a:solidFill>
                  <a:schemeClr val="accent2"/>
                </a:solidFill>
              </a:rPr>
              <a:t>Att lära mer om mjuka färdigheter</a:t>
            </a:r>
          </a:p>
          <a:p>
            <a:pPr marL="342900" lvl="0" indent="-342900" algn="just">
              <a:buFont typeface="+mj-lt"/>
              <a:buAutoNum type="arabicPeriod"/>
            </a:pPr>
            <a:r>
              <a:rPr lang="sv-SE" sz="2000" dirty="0" smtClean="0"/>
              <a:t>Att identifiera profilerna för olika färdigheter och områdena för interpersonella dimensioner</a:t>
            </a:r>
          </a:p>
          <a:p>
            <a:pPr marL="342900" lvl="0" indent="-342900" algn="just">
              <a:buFont typeface="+mj-lt"/>
              <a:buAutoNum type="arabicPeriod"/>
            </a:pPr>
            <a:r>
              <a:rPr lang="sv-SE" sz="2000" dirty="0" smtClean="0"/>
              <a:t>Att känna igen egna mjuka färdigheter </a:t>
            </a:r>
          </a:p>
          <a:p>
            <a:pPr marL="342900" lvl="0" indent="-342900" algn="just">
              <a:buFont typeface="+mj-lt"/>
              <a:buAutoNum type="arabicPeriod"/>
            </a:pPr>
            <a:r>
              <a:rPr lang="sv-SE" sz="2000" dirty="0" smtClean="0"/>
              <a:t>Att använda mjuka färdigheter i yrkeslivet</a:t>
            </a:r>
          </a:p>
          <a:p>
            <a:pPr marL="342900" lvl="0" indent="-342900" algn="just">
              <a:buFont typeface="+mj-lt"/>
              <a:buAutoNum type="arabicPeriod"/>
            </a:pPr>
            <a:r>
              <a:rPr lang="sv-SE" sz="2000" dirty="0" smtClean="0"/>
              <a:t>Att få förståelse för hur interpersonella färdigheter bidrar till en bra arbetsmiljö och prestation</a:t>
            </a:r>
            <a:endParaRPr lang="sv-SE" sz="2000" dirty="0"/>
          </a:p>
        </p:txBody>
      </p:sp>
      <p:pic>
        <p:nvPicPr>
          <p:cNvPr id="5"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8" name="Picture 2" descr="ÎÏÎ¿ÏÎ­Î»ÎµÏÎ¼Î± ÎµÎ¹ÎºÏÎ½Î±Ï Î³Î¹Î± soft skills"/>
          <p:cNvPicPr>
            <a:picLocks noChangeAspect="1" noChangeArrowheads="1"/>
          </p:cNvPicPr>
          <p:nvPr/>
        </p:nvPicPr>
        <p:blipFill>
          <a:blip r:embed="rId4"/>
          <a:srcRect/>
          <a:stretch>
            <a:fillRect/>
          </a:stretch>
        </p:blipFill>
        <p:spPr bwMode="auto">
          <a:xfrm>
            <a:off x="6374277" y="1240037"/>
            <a:ext cx="4911629" cy="4752000"/>
          </a:xfrm>
          <a:prstGeom prst="rect">
            <a:avLst/>
          </a:prstGeom>
          <a:noFill/>
        </p:spPr>
      </p:pic>
      <p:sp>
        <p:nvSpPr>
          <p:cNvPr id="9" name="Slide Number Placeholder 8"/>
          <p:cNvSpPr>
            <a:spLocks noGrp="1"/>
          </p:cNvSpPr>
          <p:nvPr>
            <p:ph type="sldNum" sz="quarter" idx="12"/>
          </p:nvPr>
        </p:nvSpPr>
        <p:spPr/>
        <p:txBody>
          <a:bodyPr/>
          <a:lstStyle/>
          <a:p>
            <a:fld id="{4FAB73BC-B049-4115-A692-8D63A059BFB8}" type="slidenum">
              <a:rPr lang="en-US" smtClean="0"/>
              <a:pPr/>
              <a:t>2</a:t>
            </a:fld>
            <a:endParaRPr lang="en-US" dirty="0"/>
          </a:p>
        </p:txBody>
      </p:sp>
    </p:spTree>
    <p:custDataLst>
      <p:tags r:id="rId1"/>
    </p:custDataLst>
    <p:extLst>
      <p:ext uri="{BB962C8B-B14F-4D97-AF65-F5344CB8AC3E}">
        <p14:creationId xmlns:p14="http://schemas.microsoft.com/office/powerpoint/2010/main" val="493602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VAD ÄR MJUKA FÄRDIGHETER?</a:t>
            </a:r>
            <a:endParaRPr lang="el-GR" dirty="0"/>
          </a:p>
        </p:txBody>
      </p:sp>
      <p:sp>
        <p:nvSpPr>
          <p:cNvPr id="11" name="TextBox 10"/>
          <p:cNvSpPr txBox="1"/>
          <p:nvPr/>
        </p:nvSpPr>
        <p:spPr>
          <a:xfrm>
            <a:off x="785612" y="1854557"/>
            <a:ext cx="4667334" cy="5509200"/>
          </a:xfrm>
          <a:prstGeom prst="rect">
            <a:avLst/>
          </a:prstGeom>
          <a:noFill/>
        </p:spPr>
        <p:txBody>
          <a:bodyPr wrap="square" rtlCol="0">
            <a:spAutoFit/>
          </a:bodyPr>
          <a:lstStyle/>
          <a:p>
            <a:pPr algn="just"/>
            <a:r>
              <a:rPr lang="sv-SE" sz="2000" b="1" dirty="0" smtClean="0"/>
              <a:t>Mjuka färdigheter</a:t>
            </a:r>
            <a:r>
              <a:rPr lang="sv-SE" sz="2000" dirty="0" smtClean="0"/>
              <a:t>- till skillnad från hårda färdigheter - kan inte mätas exakt och är därför svåra att dokumentera. De är dock mycket viktiga både när man söker jobb och på arbetsplatsen. Mjuka färdigheter hänger i hop med </a:t>
            </a:r>
            <a:r>
              <a:rPr lang="sv-SE" sz="2000" b="1" dirty="0" smtClean="0"/>
              <a:t>vem man är och inte med vad man kan.</a:t>
            </a:r>
          </a:p>
          <a:p>
            <a:pPr algn="just"/>
            <a:r>
              <a:rPr lang="sv-SE" sz="2000" dirty="0" smtClean="0"/>
              <a:t> </a:t>
            </a:r>
            <a:endParaRPr lang="sv-SE" sz="2000" dirty="0" smtClean="0">
              <a:solidFill>
                <a:srgbClr val="7EA8B4"/>
              </a:solidFill>
            </a:endParaRPr>
          </a:p>
          <a:p>
            <a:pPr algn="just"/>
            <a:r>
              <a:rPr lang="sv-SE" sz="2000" dirty="0" smtClean="0">
                <a:solidFill>
                  <a:srgbClr val="7EA8B4"/>
                </a:solidFill>
              </a:rPr>
              <a:t>En anledning till att mjuka färdigheter uppskattas är att de </a:t>
            </a:r>
            <a:r>
              <a:rPr lang="sv-SE" sz="2000" b="1" dirty="0" smtClean="0">
                <a:solidFill>
                  <a:srgbClr val="7EA8B4"/>
                </a:solidFill>
              </a:rPr>
              <a:t>underlättar kommunikation </a:t>
            </a:r>
            <a:r>
              <a:rPr lang="sv-SE" sz="2000" dirty="0" smtClean="0">
                <a:solidFill>
                  <a:srgbClr val="7EA8B4"/>
                </a:solidFill>
              </a:rPr>
              <a:t>mellan människor, bygger relationer och synliggör. På så sätt underlättar de att skapa möjligheter för både personlig och professionell utveckling. </a:t>
            </a:r>
          </a:p>
          <a:p>
            <a:endParaRPr lang="en-GB" dirty="0"/>
          </a:p>
          <a:p>
            <a:endParaRPr lang="en-GB" dirty="0"/>
          </a:p>
          <a:p>
            <a:endParaRPr lang="en-GB" dirty="0"/>
          </a:p>
          <a:p>
            <a:endParaRPr lang="en-GB" dirty="0"/>
          </a:p>
        </p:txBody>
      </p:sp>
      <p:pic>
        <p:nvPicPr>
          <p:cNvPr id="7"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0932953" y="5774419"/>
            <a:ext cx="1259047" cy="1083581"/>
          </a:xfrm>
          <a:prstGeom prst="rect">
            <a:avLst/>
          </a:prstGeom>
        </p:spPr>
      </p:pic>
      <p:pic>
        <p:nvPicPr>
          <p:cNvPr id="40965" name="Picture 5" descr="ÎÏÎ¿ÏÎ­Î»ÎµÏÎ¼Î± ÎµÎ¹ÎºÏÎ½Î±Ï Î³Î¹Î± corporate world"/>
          <p:cNvPicPr>
            <a:picLocks noChangeAspect="1" noChangeArrowheads="1"/>
          </p:cNvPicPr>
          <p:nvPr/>
        </p:nvPicPr>
        <p:blipFill>
          <a:blip r:embed="rId5"/>
          <a:srcRect/>
          <a:stretch>
            <a:fillRect/>
          </a:stretch>
        </p:blipFill>
        <p:spPr bwMode="auto">
          <a:xfrm>
            <a:off x="5487977" y="1557543"/>
            <a:ext cx="6142957" cy="4248000"/>
          </a:xfrm>
          <a:prstGeom prst="rect">
            <a:avLst/>
          </a:prstGeom>
          <a:noFill/>
        </p:spPr>
      </p:pic>
      <p:sp>
        <p:nvSpPr>
          <p:cNvPr id="8" name="Slide Number Placeholder 7"/>
          <p:cNvSpPr>
            <a:spLocks noGrp="1"/>
          </p:cNvSpPr>
          <p:nvPr>
            <p:ph type="sldNum" sz="quarter" idx="12"/>
          </p:nvPr>
        </p:nvSpPr>
        <p:spPr/>
        <p:txBody>
          <a:bodyPr/>
          <a:lstStyle/>
          <a:p>
            <a:fld id="{4FAB73BC-B049-4115-A692-8D63A059BFB8}" type="slidenum">
              <a:rPr lang="en-US" smtClean="0"/>
              <a:pPr/>
              <a:t>3</a:t>
            </a:fld>
            <a:endParaRPr lang="en-US" dirty="0"/>
          </a:p>
        </p:txBody>
      </p:sp>
    </p:spTree>
    <p:custDataLst>
      <p:tags r:id="rId1"/>
    </p:custDataLst>
    <p:extLst>
      <p:ext uri="{BB962C8B-B14F-4D97-AF65-F5344CB8AC3E}">
        <p14:creationId xmlns:p14="http://schemas.microsoft.com/office/powerpoint/2010/main" val="3724897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VAD ÄR MJUKA FÄRDIGHETER?</a:t>
            </a:r>
            <a:endParaRPr lang="en-GB" dirty="0"/>
          </a:p>
        </p:txBody>
      </p:sp>
      <p:sp>
        <p:nvSpPr>
          <p:cNvPr id="12" name="TextBox 11"/>
          <p:cNvSpPr txBox="1"/>
          <p:nvPr/>
        </p:nvSpPr>
        <p:spPr>
          <a:xfrm>
            <a:off x="1197734" y="2060620"/>
            <a:ext cx="4567446" cy="3477875"/>
          </a:xfrm>
          <a:prstGeom prst="rect">
            <a:avLst/>
          </a:prstGeom>
          <a:noFill/>
        </p:spPr>
        <p:txBody>
          <a:bodyPr wrap="square" rtlCol="0">
            <a:spAutoFit/>
          </a:bodyPr>
          <a:lstStyle/>
          <a:p>
            <a:pPr algn="just"/>
            <a:r>
              <a:rPr lang="sv-SE" sz="2000" dirty="0" smtClean="0"/>
              <a:t>I den här betydelsen beskriver de personliga egenskaper som tyder på </a:t>
            </a:r>
            <a:r>
              <a:rPr lang="sv-SE" sz="2000" b="1" dirty="0" smtClean="0">
                <a:solidFill>
                  <a:schemeClr val="accent2"/>
                </a:solidFill>
              </a:rPr>
              <a:t>hög känslomässig intelligens</a:t>
            </a:r>
          </a:p>
          <a:p>
            <a:pPr algn="just"/>
            <a:r>
              <a:rPr lang="sv-SE" sz="2000" dirty="0" smtClean="0"/>
              <a:t> </a:t>
            </a:r>
          </a:p>
          <a:p>
            <a:pPr algn="just"/>
            <a:r>
              <a:rPr lang="sv-SE" sz="2000" dirty="0" smtClean="0"/>
              <a:t>Exempel på mjuka färdigheter är:</a:t>
            </a:r>
          </a:p>
          <a:p>
            <a:pPr marL="457200" lvl="0" indent="-457200" algn="just">
              <a:buClr>
                <a:schemeClr val="accent2"/>
              </a:buClr>
              <a:buFont typeface="Arial" pitchFamily="34" charset="0"/>
              <a:buChar char="•"/>
            </a:pPr>
            <a:r>
              <a:rPr lang="sv-SE" sz="2000" b="1" dirty="0" smtClean="0">
                <a:solidFill>
                  <a:schemeClr val="accent2"/>
                </a:solidFill>
              </a:rPr>
              <a:t>Social </a:t>
            </a:r>
            <a:r>
              <a:rPr lang="sv-SE" sz="2000" dirty="0" smtClean="0"/>
              <a:t>(kommunikationsbaserad)</a:t>
            </a:r>
          </a:p>
          <a:p>
            <a:pPr marL="457200" lvl="0" indent="-457200" algn="just">
              <a:buClr>
                <a:schemeClr val="accent2"/>
              </a:buClr>
              <a:buFont typeface="Arial" pitchFamily="34" charset="0"/>
              <a:buChar char="•"/>
            </a:pPr>
            <a:r>
              <a:rPr lang="sv-SE" sz="2000" b="1" dirty="0" smtClean="0">
                <a:solidFill>
                  <a:schemeClr val="accent2"/>
                </a:solidFill>
              </a:rPr>
              <a:t>organisatorisk</a:t>
            </a:r>
            <a:r>
              <a:rPr lang="sv-SE" sz="2000" b="1" dirty="0" smtClean="0"/>
              <a:t> </a:t>
            </a:r>
            <a:r>
              <a:rPr lang="sv-SE" sz="2000" dirty="0" smtClean="0"/>
              <a:t>(strategi, innovation)</a:t>
            </a:r>
          </a:p>
          <a:p>
            <a:pPr marL="457200" lvl="0" indent="-457200" algn="just">
              <a:buClr>
                <a:schemeClr val="accent2"/>
              </a:buClr>
              <a:buFont typeface="Arial" pitchFamily="34" charset="0"/>
              <a:buChar char="•"/>
            </a:pPr>
            <a:r>
              <a:rPr lang="sv-SE" sz="2000" b="1" dirty="0" smtClean="0">
                <a:solidFill>
                  <a:schemeClr val="accent2"/>
                </a:solidFill>
              </a:rPr>
              <a:t>Teknisk </a:t>
            </a:r>
            <a:r>
              <a:rPr lang="sv-SE" sz="2000" dirty="0" smtClean="0"/>
              <a:t>(olika färdigheter för olika områden)</a:t>
            </a:r>
          </a:p>
          <a:p>
            <a:pPr marL="457200" lvl="0" indent="-457200" algn="just">
              <a:buClr>
                <a:schemeClr val="accent2"/>
              </a:buClr>
              <a:buFont typeface="Arial" pitchFamily="34" charset="0"/>
              <a:buChar char="•"/>
            </a:pPr>
            <a:r>
              <a:rPr lang="sv-SE" sz="2000" b="1" dirty="0" smtClean="0">
                <a:solidFill>
                  <a:schemeClr val="accent2"/>
                </a:solidFill>
              </a:rPr>
              <a:t>Kreativ/konstnärlig</a:t>
            </a:r>
            <a:r>
              <a:rPr lang="sv-SE" sz="2000" b="1" dirty="0" smtClean="0"/>
              <a:t> </a:t>
            </a:r>
            <a:r>
              <a:rPr lang="sv-SE" sz="2000" dirty="0" smtClean="0"/>
              <a:t>(olika färdigheter för olika områden)</a:t>
            </a:r>
            <a:endParaRPr lang="sv-SE" sz="2000" dirty="0"/>
          </a:p>
        </p:txBody>
      </p:sp>
      <p:pic>
        <p:nvPicPr>
          <p:cNvPr id="34820" name="Picture 4" descr="ÎÏÎ¿ÏÎ­Î»ÎµÏÎ¼Î± ÎµÎ¹ÎºÏÎ½Î±Ï Î³Î¹Î± work place"/>
          <p:cNvPicPr>
            <a:picLocks noChangeAspect="1" noChangeArrowheads="1"/>
          </p:cNvPicPr>
          <p:nvPr/>
        </p:nvPicPr>
        <p:blipFill>
          <a:blip r:embed="rId4"/>
          <a:srcRect/>
          <a:stretch>
            <a:fillRect/>
          </a:stretch>
        </p:blipFill>
        <p:spPr bwMode="auto">
          <a:xfrm>
            <a:off x="5892726" y="2167942"/>
            <a:ext cx="5397302" cy="3600000"/>
          </a:xfrm>
          <a:prstGeom prst="rect">
            <a:avLst/>
          </a:prstGeom>
          <a:noFill/>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0932953" y="5774419"/>
            <a:ext cx="1259047" cy="1083581"/>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4</a:t>
            </a:fld>
            <a:endParaRPr lang="en-US" dirty="0"/>
          </a:p>
        </p:txBody>
      </p:sp>
    </p:spTree>
    <p:custDataLst>
      <p:tags r:id="rId1"/>
    </p:custDataLst>
    <p:extLst>
      <p:ext uri="{BB962C8B-B14F-4D97-AF65-F5344CB8AC3E}">
        <p14:creationId xmlns:p14="http://schemas.microsoft.com/office/powerpoint/2010/main" val="104123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download.jpg"/>
          <p:cNvPicPr>
            <a:picLocks noChangeAspect="1"/>
          </p:cNvPicPr>
          <p:nvPr/>
        </p:nvPicPr>
        <p:blipFill>
          <a:blip r:embed="rId3"/>
          <a:stretch>
            <a:fillRect/>
          </a:stretch>
        </p:blipFill>
        <p:spPr>
          <a:xfrm>
            <a:off x="4915099" y="3516624"/>
            <a:ext cx="2619375" cy="1743075"/>
          </a:xfrm>
          <a:prstGeom prst="rect">
            <a:avLst/>
          </a:prstGeom>
        </p:spPr>
      </p:pic>
      <p:sp>
        <p:nvSpPr>
          <p:cNvPr id="2" name="Title 1"/>
          <p:cNvSpPr>
            <a:spLocks noGrp="1"/>
          </p:cNvSpPr>
          <p:nvPr>
            <p:ph type="title"/>
          </p:nvPr>
        </p:nvSpPr>
        <p:spPr>
          <a:xfrm>
            <a:off x="1024127" y="585216"/>
            <a:ext cx="10508509" cy="1499616"/>
          </a:xfrm>
        </p:spPr>
        <p:txBody>
          <a:bodyPr>
            <a:normAutofit/>
          </a:bodyPr>
          <a:lstStyle/>
          <a:p>
            <a:r>
              <a:rPr lang="en-US" sz="4800" b="1" dirty="0" smtClean="0"/>
              <a:t>VAD ÄR MJUKA FÄRDIGHETER I VARDAGEN?</a:t>
            </a:r>
            <a:endParaRPr lang="el-GR" sz="4800" dirty="0"/>
          </a:p>
        </p:txBody>
      </p:sp>
      <p:pic>
        <p:nvPicPr>
          <p:cNvPr id="32772" name="Picture 4" descr="Î£ÏÎµÏÎ¹ÎºÎ® ÎµÎ¹ÎºÏÎ½Î±"/>
          <p:cNvPicPr>
            <a:picLocks noChangeAspect="1" noChangeArrowheads="1"/>
          </p:cNvPicPr>
          <p:nvPr/>
        </p:nvPicPr>
        <p:blipFill>
          <a:blip r:embed="rId4"/>
          <a:srcRect/>
          <a:stretch>
            <a:fillRect/>
          </a:stretch>
        </p:blipFill>
        <p:spPr bwMode="auto">
          <a:xfrm>
            <a:off x="7608200" y="1748469"/>
            <a:ext cx="2270270" cy="1512000"/>
          </a:xfrm>
          <a:prstGeom prst="rect">
            <a:avLst/>
          </a:prstGeom>
          <a:noFill/>
        </p:spPr>
      </p:pic>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23" name="Picture 2" descr="Î£ÏÎµÏÎ¹ÎºÎ® ÎµÎ¹ÎºÏÎ½Î±"/>
          <p:cNvPicPr>
            <a:picLocks noChangeAspect="1" noChangeArrowheads="1"/>
          </p:cNvPicPr>
          <p:nvPr/>
        </p:nvPicPr>
        <p:blipFill>
          <a:blip r:embed="rId5"/>
          <a:srcRect/>
          <a:stretch>
            <a:fillRect/>
          </a:stretch>
        </p:blipFill>
        <p:spPr bwMode="auto">
          <a:xfrm rot="20989390">
            <a:off x="5603478" y="1925014"/>
            <a:ext cx="2320861" cy="1548000"/>
          </a:xfrm>
          <a:prstGeom prst="rect">
            <a:avLst/>
          </a:prstGeom>
          <a:noFill/>
        </p:spPr>
      </p:pic>
      <p:pic>
        <p:nvPicPr>
          <p:cNvPr id="25" name="Picture 24" descr="images.png"/>
          <p:cNvPicPr>
            <a:picLocks noChangeAspect="1"/>
          </p:cNvPicPr>
          <p:nvPr/>
        </p:nvPicPr>
        <p:blipFill>
          <a:blip r:embed="rId6"/>
          <a:stretch>
            <a:fillRect/>
          </a:stretch>
        </p:blipFill>
        <p:spPr>
          <a:xfrm rot="1405605">
            <a:off x="9787549" y="2384428"/>
            <a:ext cx="2186858" cy="1548000"/>
          </a:xfrm>
          <a:prstGeom prst="rect">
            <a:avLst/>
          </a:prstGeom>
        </p:spPr>
      </p:pic>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8" name="Rectangle 27"/>
          <p:cNvSpPr/>
          <p:nvPr/>
        </p:nvSpPr>
        <p:spPr>
          <a:xfrm>
            <a:off x="708339" y="1471961"/>
            <a:ext cx="4822666" cy="4339650"/>
          </a:xfrm>
          <a:prstGeom prst="rect">
            <a:avLst/>
          </a:prstGeom>
        </p:spPr>
        <p:txBody>
          <a:bodyPr wrap="square">
            <a:spAutoFit/>
          </a:bodyPr>
          <a:lstStyle/>
          <a:p>
            <a:r>
              <a:rPr lang="en-US" sz="2000" dirty="0"/>
              <a:t> </a:t>
            </a:r>
            <a:endParaRPr lang="el-GR" sz="2000" dirty="0"/>
          </a:p>
          <a:p>
            <a:r>
              <a:rPr lang="sv-SE" sz="2000" dirty="0" smtClean="0">
                <a:solidFill>
                  <a:schemeClr val="accent2"/>
                </a:solidFill>
              </a:rPr>
              <a:t>Exempelvis: </a:t>
            </a:r>
          </a:p>
          <a:p>
            <a:pPr lvl="0" algn="just">
              <a:buClr>
                <a:schemeClr val="accent2"/>
              </a:buClr>
              <a:buFont typeface="Arial" pitchFamily="34" charset="0"/>
              <a:buChar char="•"/>
            </a:pPr>
            <a:r>
              <a:rPr lang="sv-SE" sz="2000" b="1" dirty="0" smtClean="0"/>
              <a:t>  </a:t>
            </a:r>
            <a:r>
              <a:rPr lang="sv-SE" sz="2000" b="1" dirty="0" smtClean="0">
                <a:solidFill>
                  <a:schemeClr val="accent2"/>
                </a:solidFill>
              </a:rPr>
              <a:t>Verbal kommunikation</a:t>
            </a:r>
            <a:r>
              <a:rPr lang="sv-SE" sz="2000" dirty="0" smtClean="0">
                <a:solidFill>
                  <a:schemeClr val="accent2"/>
                </a:solidFill>
              </a:rPr>
              <a:t>: </a:t>
            </a:r>
            <a:r>
              <a:rPr lang="sv-SE" sz="2000" dirty="0" smtClean="0"/>
              <a:t>vad vi säger och hur vi säger det</a:t>
            </a:r>
          </a:p>
          <a:p>
            <a:pPr lvl="0" algn="just">
              <a:buClr>
                <a:schemeClr val="accent2"/>
              </a:buClr>
              <a:buFont typeface="Arial" pitchFamily="34" charset="0"/>
              <a:buChar char="•"/>
            </a:pPr>
            <a:r>
              <a:rPr lang="sv-SE" sz="2000" b="1" dirty="0" smtClean="0"/>
              <a:t>  </a:t>
            </a:r>
            <a:r>
              <a:rPr lang="sv-SE" sz="2000" b="1" dirty="0" smtClean="0">
                <a:solidFill>
                  <a:schemeClr val="accent2"/>
                </a:solidFill>
              </a:rPr>
              <a:t>Icke-verbal kommunikation</a:t>
            </a:r>
            <a:r>
              <a:rPr lang="sv-SE" sz="2000" dirty="0" smtClean="0">
                <a:solidFill>
                  <a:schemeClr val="accent2"/>
                </a:solidFill>
              </a:rPr>
              <a:t>: </a:t>
            </a:r>
            <a:r>
              <a:rPr lang="sv-SE" sz="2000" dirty="0" smtClean="0"/>
              <a:t>vad vi uttrycker utan att använda ord</a:t>
            </a:r>
          </a:p>
          <a:p>
            <a:pPr lvl="0" algn="just">
              <a:buClr>
                <a:schemeClr val="accent2"/>
              </a:buClr>
              <a:buFont typeface="Arial" pitchFamily="34" charset="0"/>
              <a:buChar char="•"/>
            </a:pPr>
            <a:r>
              <a:rPr lang="sv-SE" sz="2000" b="1" dirty="0" smtClean="0"/>
              <a:t>  </a:t>
            </a:r>
            <a:r>
              <a:rPr lang="sv-SE" sz="2000" b="1" dirty="0" smtClean="0">
                <a:solidFill>
                  <a:schemeClr val="accent2"/>
                </a:solidFill>
              </a:rPr>
              <a:t>Förmåga att lyssna</a:t>
            </a:r>
            <a:r>
              <a:rPr lang="sv-SE" sz="2000" dirty="0" smtClean="0">
                <a:solidFill>
                  <a:schemeClr val="accent2"/>
                </a:solidFill>
              </a:rPr>
              <a:t>: </a:t>
            </a:r>
            <a:r>
              <a:rPr lang="sv-SE" sz="2000" dirty="0" smtClean="0"/>
              <a:t>hur vi tolkar andra personers verbala och icke-verbala kommunikation</a:t>
            </a:r>
          </a:p>
          <a:p>
            <a:pPr lvl="0" algn="just">
              <a:buClr>
                <a:schemeClr val="accent2"/>
              </a:buClr>
              <a:buFont typeface="Arial" pitchFamily="34" charset="0"/>
              <a:buChar char="•"/>
            </a:pPr>
            <a:r>
              <a:rPr lang="sv-SE" sz="2000" b="1" dirty="0" smtClean="0">
                <a:solidFill>
                  <a:schemeClr val="accent2"/>
                </a:solidFill>
              </a:rPr>
              <a:t>  Förhandling</a:t>
            </a:r>
            <a:r>
              <a:rPr lang="sv-SE" sz="2000" dirty="0" smtClean="0">
                <a:solidFill>
                  <a:schemeClr val="accent2"/>
                </a:solidFill>
              </a:rPr>
              <a:t>: </a:t>
            </a:r>
            <a:r>
              <a:rPr lang="sv-SE" sz="2000" dirty="0" smtClean="0"/>
              <a:t>att samarbeta för att uppnå mål för alla parter</a:t>
            </a:r>
          </a:p>
          <a:p>
            <a:pPr lvl="0" algn="just">
              <a:buClr>
                <a:schemeClr val="accent2"/>
              </a:buClr>
              <a:buFont typeface="Arial" pitchFamily="34" charset="0"/>
              <a:buChar char="•"/>
            </a:pPr>
            <a:r>
              <a:rPr lang="sv-SE" sz="2000" b="1" dirty="0" smtClean="0"/>
              <a:t>  </a:t>
            </a:r>
            <a:r>
              <a:rPr lang="sv-SE" sz="2000" b="1" dirty="0" smtClean="0">
                <a:solidFill>
                  <a:schemeClr val="accent2"/>
                </a:solidFill>
              </a:rPr>
              <a:t>Ledarskap</a:t>
            </a:r>
            <a:r>
              <a:rPr lang="sv-SE" sz="2000" dirty="0" smtClean="0">
                <a:solidFill>
                  <a:schemeClr val="accent2"/>
                </a:solidFill>
              </a:rPr>
              <a:t>: </a:t>
            </a:r>
            <a:r>
              <a:rPr lang="sv-SE" sz="2000" dirty="0" smtClean="0"/>
              <a:t>hur vi påverkar och vägleder personer i vår omgivning</a:t>
            </a:r>
          </a:p>
          <a:p>
            <a:endParaRPr lang="el-GR" sz="1600" dirty="0"/>
          </a:p>
        </p:txBody>
      </p:sp>
      <p:pic>
        <p:nvPicPr>
          <p:cNvPr id="29" name="Picture 28" descr="download.png"/>
          <p:cNvPicPr>
            <a:picLocks noChangeAspect="1"/>
          </p:cNvPicPr>
          <p:nvPr/>
        </p:nvPicPr>
        <p:blipFill>
          <a:blip r:embed="rId7"/>
          <a:stretch>
            <a:fillRect/>
          </a:stretch>
        </p:blipFill>
        <p:spPr>
          <a:xfrm rot="1791373">
            <a:off x="6960844" y="4825455"/>
            <a:ext cx="2764445" cy="1440000"/>
          </a:xfrm>
          <a:prstGeom prst="rect">
            <a:avLst/>
          </a:prstGeom>
        </p:spPr>
      </p:pic>
      <p:pic>
        <p:nvPicPr>
          <p:cNvPr id="32"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8"/>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31" name="Picture 30" descr="download (1).jpg"/>
          <p:cNvPicPr>
            <a:picLocks noChangeAspect="1"/>
          </p:cNvPicPr>
          <p:nvPr/>
        </p:nvPicPr>
        <p:blipFill>
          <a:blip r:embed="rId9"/>
          <a:stretch>
            <a:fillRect/>
          </a:stretch>
        </p:blipFill>
        <p:spPr>
          <a:xfrm rot="889925">
            <a:off x="9371401" y="3716184"/>
            <a:ext cx="2061160" cy="2052000"/>
          </a:xfrm>
          <a:prstGeom prst="rect">
            <a:avLst/>
          </a:prstGeom>
        </p:spPr>
      </p:pic>
    </p:spTree>
    <p:custDataLst>
      <p:tags r:id="rId1"/>
    </p:custDataLst>
    <p:extLst>
      <p:ext uri="{BB962C8B-B14F-4D97-AF65-F5344CB8AC3E}">
        <p14:creationId xmlns:p14="http://schemas.microsoft.com/office/powerpoint/2010/main" val="135931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a:bodyPr>
          <a:lstStyle/>
          <a:p>
            <a:r>
              <a:rPr lang="en-US" sz="4800" b="1" dirty="0"/>
              <a:t>VAD ÄR MJUKA FÄRDIGHETER I VARDAGEN?</a:t>
            </a:r>
            <a:endParaRPr lang="el-GR" sz="4800" dirty="0"/>
          </a:p>
        </p:txBody>
      </p:sp>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8" name="Rectangle 27"/>
          <p:cNvSpPr/>
          <p:nvPr/>
        </p:nvSpPr>
        <p:spPr>
          <a:xfrm>
            <a:off x="708339" y="1471961"/>
            <a:ext cx="4822666" cy="2862322"/>
          </a:xfrm>
          <a:prstGeom prst="rect">
            <a:avLst/>
          </a:prstGeom>
        </p:spPr>
        <p:txBody>
          <a:bodyPr wrap="square">
            <a:spAutoFit/>
          </a:bodyPr>
          <a:lstStyle/>
          <a:p>
            <a:r>
              <a:rPr lang="en-US" sz="2000" dirty="0"/>
              <a:t> </a:t>
            </a:r>
            <a:r>
              <a:rPr lang="en-US" sz="2000" dirty="0">
                <a:solidFill>
                  <a:schemeClr val="accent2"/>
                </a:solidFill>
              </a:rPr>
              <a:t> </a:t>
            </a:r>
          </a:p>
          <a:p>
            <a:pPr lvl="0" algn="just">
              <a:buClr>
                <a:schemeClr val="accent2"/>
              </a:buClr>
              <a:buFont typeface="Arial" pitchFamily="34" charset="0"/>
              <a:buChar char="•"/>
            </a:pPr>
            <a:r>
              <a:rPr lang="sv-SE" sz="2000" b="1" dirty="0" smtClean="0"/>
              <a:t>  </a:t>
            </a:r>
            <a:r>
              <a:rPr lang="sv-SE" sz="2000" b="1" dirty="0" smtClean="0">
                <a:solidFill>
                  <a:schemeClr val="accent2"/>
                </a:solidFill>
              </a:rPr>
              <a:t>Problemlösning</a:t>
            </a:r>
            <a:r>
              <a:rPr lang="sv-SE" sz="2000" dirty="0" smtClean="0">
                <a:solidFill>
                  <a:schemeClr val="accent2"/>
                </a:solidFill>
              </a:rPr>
              <a:t>: </a:t>
            </a:r>
            <a:r>
              <a:rPr lang="sv-SE" sz="2000" dirty="0" smtClean="0"/>
              <a:t>samarbeta med andra för att identifiera, definiera och effektivt lösa problem</a:t>
            </a:r>
          </a:p>
          <a:p>
            <a:pPr lvl="0" algn="just">
              <a:buClr>
                <a:schemeClr val="accent2"/>
              </a:buClr>
              <a:buFont typeface="Arial" pitchFamily="34" charset="0"/>
              <a:buChar char="•"/>
            </a:pPr>
            <a:r>
              <a:rPr lang="sv-SE" sz="2000" b="1" dirty="0" smtClean="0"/>
              <a:t>  </a:t>
            </a:r>
            <a:r>
              <a:rPr lang="sv-SE" sz="2000" b="1" dirty="0" smtClean="0">
                <a:solidFill>
                  <a:schemeClr val="accent2"/>
                </a:solidFill>
              </a:rPr>
              <a:t>Beslutsfattande</a:t>
            </a:r>
            <a:r>
              <a:rPr lang="sv-SE" sz="2000" dirty="0" smtClean="0">
                <a:solidFill>
                  <a:schemeClr val="accent2"/>
                </a:solidFill>
              </a:rPr>
              <a:t>: </a:t>
            </a:r>
            <a:r>
              <a:rPr lang="sv-SE" sz="2000" dirty="0" smtClean="0"/>
              <a:t>undersöka och analysera alternativ för att fatta det bästa beslutet</a:t>
            </a:r>
          </a:p>
          <a:p>
            <a:pPr algn="just">
              <a:buClr>
                <a:schemeClr val="accent2"/>
              </a:buClr>
              <a:buFont typeface="Arial" pitchFamily="34" charset="0"/>
              <a:buChar char="•"/>
            </a:pPr>
            <a:r>
              <a:rPr lang="sv-SE" sz="2000" b="1" dirty="0" smtClean="0"/>
              <a:t>  </a:t>
            </a:r>
            <a:r>
              <a:rPr lang="sv-SE" sz="2000" b="1" dirty="0" smtClean="0">
                <a:solidFill>
                  <a:schemeClr val="accent2"/>
                </a:solidFill>
              </a:rPr>
              <a:t>Stress- och tidshantering</a:t>
            </a:r>
            <a:r>
              <a:rPr lang="sv-SE" sz="2000" dirty="0" smtClean="0">
                <a:solidFill>
                  <a:schemeClr val="accent2"/>
                </a:solidFill>
              </a:rPr>
              <a:t>: </a:t>
            </a:r>
            <a:r>
              <a:rPr lang="sv-SE" sz="2000" dirty="0" smtClean="0"/>
              <a:t>hur man hanterar uppgifter och så att de kommer att utförs korrekt, och i tid</a:t>
            </a:r>
            <a:endParaRPr lang="sv-SE" sz="2000" dirty="0"/>
          </a:p>
        </p:txBody>
      </p:sp>
      <p:pic>
        <p:nvPicPr>
          <p:cNvPr id="32"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3" name="Afbeelding 2">
            <a:extLst>
              <a:ext uri="{FF2B5EF4-FFF2-40B4-BE49-F238E27FC236}">
                <a16:creationId xmlns="" xmlns:a16="http://schemas.microsoft.com/office/drawing/2014/main" id="{D4E21078-1F46-460C-8DC7-98D4E857739A}"/>
              </a:ext>
            </a:extLst>
          </p:cNvPr>
          <p:cNvPicPr>
            <a:picLocks noChangeAspect="1"/>
          </p:cNvPicPr>
          <p:nvPr/>
        </p:nvPicPr>
        <p:blipFill>
          <a:blip r:embed="rId4"/>
          <a:stretch>
            <a:fillRect/>
          </a:stretch>
        </p:blipFill>
        <p:spPr>
          <a:xfrm>
            <a:off x="8446776" y="1471961"/>
            <a:ext cx="3745224" cy="3734431"/>
          </a:xfrm>
          <a:prstGeom prst="rect">
            <a:avLst/>
          </a:prstGeom>
        </p:spPr>
      </p:pic>
    </p:spTree>
    <p:custDataLst>
      <p:tags r:id="rId1"/>
    </p:custDataLst>
    <p:extLst>
      <p:ext uri="{BB962C8B-B14F-4D97-AF65-F5344CB8AC3E}">
        <p14:creationId xmlns:p14="http://schemas.microsoft.com/office/powerpoint/2010/main" val="11442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a:bodyPr>
          <a:lstStyle/>
          <a:p>
            <a:r>
              <a:rPr lang="en-US" sz="4800" b="1" dirty="0"/>
              <a:t>VAD ÄR MJUKA FÄRDIGHETER I VARDAGEN?</a:t>
            </a:r>
            <a:endParaRPr lang="el-GR" sz="4800" dirty="0"/>
          </a:p>
        </p:txBody>
      </p:sp>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8" name="Rectangle 27"/>
          <p:cNvSpPr/>
          <p:nvPr/>
        </p:nvSpPr>
        <p:spPr>
          <a:xfrm>
            <a:off x="708339" y="1471961"/>
            <a:ext cx="4822666" cy="4031873"/>
          </a:xfrm>
          <a:prstGeom prst="rect">
            <a:avLst/>
          </a:prstGeom>
        </p:spPr>
        <p:txBody>
          <a:bodyPr wrap="square">
            <a:spAutoFit/>
          </a:bodyPr>
          <a:lstStyle/>
          <a:p>
            <a:r>
              <a:rPr lang="en-US" sz="2000" dirty="0"/>
              <a:t> </a:t>
            </a:r>
            <a:r>
              <a:rPr lang="en-US" sz="2000" dirty="0">
                <a:solidFill>
                  <a:schemeClr val="accent2"/>
                </a:solidFill>
              </a:rPr>
              <a:t> </a:t>
            </a:r>
            <a:endParaRPr lang="en-US" sz="2000" dirty="0"/>
          </a:p>
          <a:p>
            <a:pPr algn="just">
              <a:buClr>
                <a:schemeClr val="accent2"/>
              </a:buClr>
              <a:buFont typeface="Arial" pitchFamily="34" charset="0"/>
              <a:buChar char="•"/>
            </a:pPr>
            <a:r>
              <a:rPr lang="sv-SE" sz="2000" b="1" dirty="0" smtClean="0">
                <a:solidFill>
                  <a:schemeClr val="accent2"/>
                </a:solidFill>
              </a:rPr>
              <a:t>  Bygga närverk</a:t>
            </a:r>
            <a:r>
              <a:rPr lang="sv-SE" sz="2000" dirty="0" smtClean="0">
                <a:solidFill>
                  <a:schemeClr val="accent2"/>
                </a:solidFill>
              </a:rPr>
              <a:t>: </a:t>
            </a:r>
            <a:r>
              <a:rPr lang="sv-SE" sz="2000" dirty="0" smtClean="0"/>
              <a:t>hur skapar och underhåller man ett stödjande nätverk</a:t>
            </a:r>
          </a:p>
          <a:p>
            <a:pPr algn="just">
              <a:buClr>
                <a:schemeClr val="accent2"/>
              </a:buClr>
              <a:buFont typeface="Arial" pitchFamily="34" charset="0"/>
              <a:buChar char="•"/>
            </a:pPr>
            <a:endParaRPr lang="sv-SE" sz="2000" dirty="0" smtClean="0"/>
          </a:p>
          <a:p>
            <a:pPr lvl="0" algn="just">
              <a:buClr>
                <a:schemeClr val="accent2"/>
              </a:buClr>
              <a:buFont typeface="Arial" pitchFamily="34" charset="0"/>
              <a:buChar char="•"/>
            </a:pPr>
            <a:r>
              <a:rPr lang="sv-SE" sz="2000" b="1" dirty="0" smtClean="0"/>
              <a:t>  </a:t>
            </a:r>
            <a:r>
              <a:rPr lang="sv-SE" sz="2000" b="1" dirty="0" smtClean="0">
                <a:solidFill>
                  <a:schemeClr val="accent2"/>
                </a:solidFill>
              </a:rPr>
              <a:t>Flexibilitet/anpassningsförmåga</a:t>
            </a:r>
            <a:r>
              <a:rPr lang="sv-SE" sz="2000" dirty="0" smtClean="0">
                <a:solidFill>
                  <a:schemeClr val="accent2"/>
                </a:solidFill>
              </a:rPr>
              <a:t>: </a:t>
            </a:r>
            <a:r>
              <a:rPr lang="sv-SE" sz="2000" dirty="0" smtClean="0"/>
              <a:t>anpassa sig och hantera problem och olika situationer, även oförutsedda, på ett sådant sätt att ändå uppnår målen</a:t>
            </a:r>
          </a:p>
          <a:p>
            <a:pPr lvl="0" algn="just">
              <a:buClr>
                <a:schemeClr val="accent2"/>
              </a:buClr>
              <a:buFont typeface="Arial" pitchFamily="34" charset="0"/>
              <a:buChar char="•"/>
            </a:pPr>
            <a:endParaRPr lang="sv-SE" sz="2000" dirty="0" smtClean="0"/>
          </a:p>
          <a:p>
            <a:pPr algn="just">
              <a:buClr>
                <a:schemeClr val="accent2"/>
              </a:buClr>
              <a:buFont typeface="Arial" pitchFamily="34" charset="0"/>
              <a:buChar char="•"/>
            </a:pPr>
            <a:r>
              <a:rPr lang="sv-SE" dirty="0" smtClean="0"/>
              <a:t> </a:t>
            </a:r>
            <a:r>
              <a:rPr lang="sv-SE" sz="2000" b="1" dirty="0" smtClean="0">
                <a:solidFill>
                  <a:schemeClr val="accent2"/>
                </a:solidFill>
              </a:rPr>
              <a:t>Interkulturell medvetenhet: </a:t>
            </a:r>
            <a:r>
              <a:rPr lang="sv-SE" sz="2000" dirty="0" smtClean="0"/>
              <a:t>känna till och hantera kulturella skillnader</a:t>
            </a:r>
          </a:p>
          <a:p>
            <a:pPr lvl="0" algn="just">
              <a:buClr>
                <a:schemeClr val="accent2"/>
              </a:buClr>
              <a:buFont typeface="Arial" pitchFamily="34" charset="0"/>
              <a:buChar char="•"/>
            </a:pPr>
            <a:endParaRPr lang="en-US" sz="2000" b="1" dirty="0">
              <a:solidFill>
                <a:schemeClr val="accent2"/>
              </a:solidFill>
            </a:endParaRPr>
          </a:p>
          <a:p>
            <a:pPr lvl="0" algn="just">
              <a:buClr>
                <a:schemeClr val="accent2"/>
              </a:buClr>
              <a:buFont typeface="Arial" pitchFamily="34" charset="0"/>
              <a:buChar char="•"/>
            </a:pPr>
            <a:endParaRPr lang="en-US" sz="1600" dirty="0"/>
          </a:p>
        </p:txBody>
      </p:sp>
      <p:pic>
        <p:nvPicPr>
          <p:cNvPr id="32"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3" name="Afbeelding 2">
            <a:extLst>
              <a:ext uri="{FF2B5EF4-FFF2-40B4-BE49-F238E27FC236}">
                <a16:creationId xmlns="" xmlns:a16="http://schemas.microsoft.com/office/drawing/2014/main" id="{B9C943DB-D0AA-44E2-B3B6-17DAAEED4590}"/>
              </a:ext>
            </a:extLst>
          </p:cNvPr>
          <p:cNvPicPr>
            <a:picLocks noChangeAspect="1"/>
          </p:cNvPicPr>
          <p:nvPr/>
        </p:nvPicPr>
        <p:blipFill>
          <a:blip r:embed="rId4"/>
          <a:stretch>
            <a:fillRect/>
          </a:stretch>
        </p:blipFill>
        <p:spPr>
          <a:xfrm>
            <a:off x="6349284" y="2215016"/>
            <a:ext cx="5829837" cy="2794866"/>
          </a:xfrm>
          <a:prstGeom prst="rect">
            <a:avLst/>
          </a:prstGeom>
        </p:spPr>
      </p:pic>
    </p:spTree>
    <p:custDataLst>
      <p:tags r:id="rId1"/>
    </p:custDataLst>
    <p:extLst>
      <p:ext uri="{BB962C8B-B14F-4D97-AF65-F5344CB8AC3E}">
        <p14:creationId xmlns:p14="http://schemas.microsoft.com/office/powerpoint/2010/main" val="1257510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normAutofit/>
          </a:bodyPr>
          <a:lstStyle/>
          <a:p>
            <a:r>
              <a:rPr lang="en-US" sz="4800" b="1" dirty="0"/>
              <a:t>VAD ÄR MJUKA FÄRDIGHETER I VARDAGEN?</a:t>
            </a:r>
            <a:endParaRPr lang="el-GR" sz="4800" dirty="0"/>
          </a:p>
        </p:txBody>
      </p:sp>
      <p:sp>
        <p:nvSpPr>
          <p:cNvPr id="3" name="Rectangle 2"/>
          <p:cNvSpPr/>
          <p:nvPr/>
        </p:nvSpPr>
        <p:spPr>
          <a:xfrm>
            <a:off x="339722" y="1956041"/>
            <a:ext cx="10816682" cy="2246769"/>
          </a:xfrm>
          <a:prstGeom prst="rect">
            <a:avLst/>
          </a:prstGeom>
        </p:spPr>
        <p:txBody>
          <a:bodyPr wrap="square">
            <a:spAutoFit/>
          </a:bodyPr>
          <a:lstStyle/>
          <a:p>
            <a:pPr lvl="0" algn="just">
              <a:buClr>
                <a:schemeClr val="accent2"/>
              </a:buClr>
              <a:buFont typeface="Arial" pitchFamily="34" charset="0"/>
              <a:buChar char="•"/>
            </a:pPr>
            <a:r>
              <a:rPr lang="sv-SE" sz="2000" b="1" dirty="0" smtClean="0"/>
              <a:t> </a:t>
            </a:r>
            <a:r>
              <a:rPr lang="sv-SE" sz="2000" b="1" dirty="0" smtClean="0">
                <a:solidFill>
                  <a:schemeClr val="accent2"/>
                </a:solidFill>
              </a:rPr>
              <a:t>Lagarbete</a:t>
            </a:r>
            <a:r>
              <a:rPr lang="sv-SE" sz="2000" dirty="0" smtClean="0">
                <a:solidFill>
                  <a:schemeClr val="accent2"/>
                </a:solidFill>
              </a:rPr>
              <a:t>: </a:t>
            </a:r>
            <a:r>
              <a:rPr lang="sv-SE" sz="2000" dirty="0" smtClean="0"/>
              <a:t>hur vi organiserar, fördelar, delegerar och genomför uppgifter tillsammans med andra.</a:t>
            </a:r>
            <a:r>
              <a:rPr lang="sv-SE" sz="2000" b="1" dirty="0" smtClean="0"/>
              <a:t> </a:t>
            </a:r>
          </a:p>
          <a:p>
            <a:pPr lvl="0" algn="just">
              <a:buClr>
                <a:schemeClr val="accent2"/>
              </a:buClr>
              <a:buFont typeface="Arial" pitchFamily="34" charset="0"/>
              <a:buChar char="•"/>
            </a:pPr>
            <a:endParaRPr lang="sv-SE" sz="2000" b="1" dirty="0" smtClean="0"/>
          </a:p>
          <a:p>
            <a:pPr lvl="0" algn="just">
              <a:buClr>
                <a:schemeClr val="accent2"/>
              </a:buClr>
              <a:buFont typeface="Arial" pitchFamily="34" charset="0"/>
              <a:buChar char="•"/>
            </a:pPr>
            <a:r>
              <a:rPr lang="sv-SE" sz="2000" b="1" dirty="0" smtClean="0">
                <a:solidFill>
                  <a:schemeClr val="accent2"/>
                </a:solidFill>
              </a:rPr>
              <a:t>Självsäkerhet</a:t>
            </a:r>
            <a:r>
              <a:rPr lang="sv-SE" sz="2000" dirty="0" smtClean="0">
                <a:solidFill>
                  <a:schemeClr val="accent2"/>
                </a:solidFill>
              </a:rPr>
              <a:t>: </a:t>
            </a:r>
            <a:r>
              <a:rPr lang="sv-SE" sz="2000" dirty="0" smtClean="0"/>
              <a:t>hur vi kommunicerar våra värderingar, idéer, övertygelser, åsikter, behov och önskemål</a:t>
            </a:r>
          </a:p>
          <a:p>
            <a:pPr lvl="0" algn="just">
              <a:buClr>
                <a:schemeClr val="accent2"/>
              </a:buClr>
              <a:buFont typeface="Arial" pitchFamily="34" charset="0"/>
              <a:buChar char="•"/>
            </a:pPr>
            <a:endParaRPr lang="sv-SE" sz="2000" dirty="0" smtClean="0"/>
          </a:p>
          <a:p>
            <a:pPr algn="just">
              <a:buClr>
                <a:schemeClr val="accent2"/>
              </a:buClr>
            </a:pPr>
            <a:r>
              <a:rPr lang="sv-SE" sz="2000" dirty="0" smtClean="0"/>
              <a:t>Övergripande </a:t>
            </a:r>
            <a:r>
              <a:rPr lang="sv-SE" sz="2000" b="1" dirty="0" smtClean="0">
                <a:solidFill>
                  <a:schemeClr val="accent2"/>
                </a:solidFill>
              </a:rPr>
              <a:t>känslomässig intelligens </a:t>
            </a:r>
            <a:r>
              <a:rPr lang="sv-SE" sz="2000" dirty="0" smtClean="0"/>
              <a:t>kan betraktas som ett "sammanfattande" av vårt förhållande till </a:t>
            </a:r>
            <a:r>
              <a:rPr lang="sv-SE" sz="2000" b="1" dirty="0" smtClean="0">
                <a:solidFill>
                  <a:schemeClr val="accent2"/>
                </a:solidFill>
              </a:rPr>
              <a:t>interpersonella färdigheter</a:t>
            </a:r>
            <a:r>
              <a:rPr lang="sv-SE" sz="2000" dirty="0" smtClean="0"/>
              <a:t>: det kan definieras som ett mått på en persons förmåga att känna igen och hantera sina och andras känslor, både i enskilda och gruppsituationer.</a:t>
            </a:r>
            <a:endParaRPr lang="sv-SE" sz="2000" b="1" dirty="0">
              <a:solidFill>
                <a:schemeClr val="accent2"/>
              </a:solidFill>
            </a:endParaRPr>
          </a:p>
        </p:txBody>
      </p:sp>
      <p:pic>
        <p:nvPicPr>
          <p:cNvPr id="11" name="Picture 10" descr="17857Assertiveness.jpg"/>
          <p:cNvPicPr>
            <a:picLocks noChangeAspect="1"/>
          </p:cNvPicPr>
          <p:nvPr/>
        </p:nvPicPr>
        <p:blipFill>
          <a:blip r:embed="rId4"/>
          <a:stretch>
            <a:fillRect/>
          </a:stretch>
        </p:blipFill>
        <p:spPr>
          <a:xfrm>
            <a:off x="393744" y="4277998"/>
            <a:ext cx="6381750" cy="2371725"/>
          </a:xfrm>
          <a:prstGeom prst="rect">
            <a:avLst/>
          </a:prstGeom>
        </p:spPr>
      </p:pic>
      <p:pic>
        <p:nvPicPr>
          <p:cNvPr id="15" name="Picture 14" descr="124087-636190588976602546-16x9.jpg"/>
          <p:cNvPicPr>
            <a:picLocks noChangeAspect="1"/>
          </p:cNvPicPr>
          <p:nvPr/>
        </p:nvPicPr>
        <p:blipFill>
          <a:blip r:embed="rId5"/>
          <a:stretch>
            <a:fillRect/>
          </a:stretch>
        </p:blipFill>
        <p:spPr>
          <a:xfrm>
            <a:off x="6864439" y="4288665"/>
            <a:ext cx="4160000" cy="2340000"/>
          </a:xfrm>
          <a:prstGeom prst="rect">
            <a:avLst/>
          </a:prstGeom>
        </p:spPr>
      </p:pic>
      <p:sp>
        <p:nvSpPr>
          <p:cNvPr id="7" name="Slide Number Placeholder 6"/>
          <p:cNvSpPr>
            <a:spLocks noGrp="1"/>
          </p:cNvSpPr>
          <p:nvPr>
            <p:ph type="sldNum" sz="quarter" idx="12"/>
          </p:nvPr>
        </p:nvSpPr>
        <p:spPr>
          <a:xfrm>
            <a:off x="10837334" y="6583680"/>
            <a:ext cx="973666" cy="274320"/>
          </a:xfrm>
        </p:spPr>
        <p:txBody>
          <a:bodyPr/>
          <a:lstStyle/>
          <a:p>
            <a:fld id="{4FAB73BC-B049-4115-A692-8D63A059BFB8}" type="slidenum">
              <a:rPr lang="en-US" smtClean="0"/>
              <a:pPr/>
              <a:t>8</a:t>
            </a:fld>
            <a:endParaRPr lang="en-US" dirty="0"/>
          </a:p>
        </p:txBody>
      </p:sp>
    </p:spTree>
    <p:custDataLst>
      <p:tags r:id="rId1"/>
    </p:custDataLst>
    <p:extLst>
      <p:ext uri="{BB962C8B-B14F-4D97-AF65-F5344CB8AC3E}">
        <p14:creationId xmlns:p14="http://schemas.microsoft.com/office/powerpoint/2010/main" val="1359317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lstStyle/>
          <a:p>
            <a:r>
              <a:rPr lang="en-US" dirty="0" smtClean="0"/>
              <a:t>AKTIVITET</a:t>
            </a:r>
            <a:endParaRPr lang="el-GR" dirty="0"/>
          </a:p>
        </p:txBody>
      </p:sp>
      <p:sp>
        <p:nvSpPr>
          <p:cNvPr id="22" name="TextBox 21"/>
          <p:cNvSpPr txBox="1"/>
          <p:nvPr/>
        </p:nvSpPr>
        <p:spPr>
          <a:xfrm>
            <a:off x="940620" y="2186024"/>
            <a:ext cx="3502592" cy="3477875"/>
          </a:xfrm>
          <a:prstGeom prst="rect">
            <a:avLst/>
          </a:prstGeom>
          <a:noFill/>
        </p:spPr>
        <p:txBody>
          <a:bodyPr wrap="square" rtlCol="0">
            <a:spAutoFit/>
          </a:bodyPr>
          <a:lstStyle/>
          <a:p>
            <a:pPr algn="just">
              <a:buClr>
                <a:schemeClr val="accent2"/>
              </a:buClr>
              <a:buFont typeface="Arial" pitchFamily="34" charset="0"/>
              <a:buChar char="•"/>
            </a:pPr>
            <a:r>
              <a:rPr lang="sv-SE" sz="2000" dirty="0" smtClean="0"/>
              <a:t>  Gå igenom de mjuka färdigheterna som anges på bilderna 4-7 och utvärdera dina egna kompetensnivåer inom dem(från “1 - lite” till “4 - mycket)” .</a:t>
            </a:r>
          </a:p>
          <a:p>
            <a:pPr algn="just">
              <a:buClr>
                <a:schemeClr val="accent2"/>
              </a:buClr>
              <a:buFont typeface="Arial" pitchFamily="34" charset="0"/>
              <a:buChar char="•"/>
            </a:pPr>
            <a:endParaRPr lang="sv-SE" sz="2000" dirty="0" smtClean="0"/>
          </a:p>
          <a:p>
            <a:pPr algn="just">
              <a:buClr>
                <a:schemeClr val="accent2"/>
              </a:buClr>
              <a:buFont typeface="Arial" pitchFamily="34" charset="0"/>
              <a:buChar char="•"/>
            </a:pPr>
            <a:r>
              <a:rPr lang="sv-SE" sz="2000" dirty="0" smtClean="0"/>
              <a:t> Identifiera de kompetenser du är stark i och var stolt över dem och identifiera de du är svar i och försök att arbeta med dem. </a:t>
            </a:r>
            <a:endParaRPr lang="sv-SE" sz="2000" dirty="0"/>
          </a:p>
        </p:txBody>
      </p:sp>
      <p:pic>
        <p:nvPicPr>
          <p:cNvPr id="5" name="Picture 4" descr="13-Okt-Tips.jpg"/>
          <p:cNvPicPr>
            <a:picLocks noChangeAspect="1"/>
          </p:cNvPicPr>
          <p:nvPr/>
        </p:nvPicPr>
        <p:blipFill>
          <a:blip r:embed="rId4"/>
          <a:stretch>
            <a:fillRect/>
          </a:stretch>
        </p:blipFill>
        <p:spPr>
          <a:xfrm>
            <a:off x="4686084" y="1596891"/>
            <a:ext cx="6583302" cy="4392000"/>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9</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NTEGRAL" val="JptKkINP"/>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2560</TotalTime>
  <Words>627</Words>
  <Application>Microsoft Macintosh PowerPoint</Application>
  <PresentationFormat>Bredbild</PresentationFormat>
  <Paragraphs>102</Paragraphs>
  <Slides>16</Slides>
  <Notes>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16</vt:i4>
      </vt:variant>
    </vt:vector>
  </HeadingPairs>
  <TitlesOfParts>
    <vt:vector size="24" baseType="lpstr">
      <vt:lpstr>Calibri</vt:lpstr>
      <vt:lpstr>Century Gothic</vt:lpstr>
      <vt:lpstr>Times New Roman</vt:lpstr>
      <vt:lpstr>Tw Cen MT</vt:lpstr>
      <vt:lpstr>Tw Cen MT Condensed</vt:lpstr>
      <vt:lpstr>Wingdings 3</vt:lpstr>
      <vt:lpstr>Arial</vt:lpstr>
      <vt:lpstr>Integral</vt:lpstr>
      <vt:lpstr>Vad betyder Social Kompetens? VIKTEN AV SOCIALA FÄRDIGHETER I YRKESLIVET.</vt:lpstr>
      <vt:lpstr>MÅL</vt:lpstr>
      <vt:lpstr>VAD ÄR MJUKA FÄRDIGHETER?</vt:lpstr>
      <vt:lpstr>VAD ÄR MJUKA FÄRDIGHETER?</vt:lpstr>
      <vt:lpstr>VAD ÄR MJUKA FÄRDIGHETER I VARDAGEN?</vt:lpstr>
      <vt:lpstr>VAD ÄR MJUKA FÄRDIGHETER I VARDAGEN?</vt:lpstr>
      <vt:lpstr>VAD ÄR MJUKA FÄRDIGHETER I VARDAGEN?</vt:lpstr>
      <vt:lpstr>VAD ÄR MJUKA FÄRDIGHETER I VARDAGEN?</vt:lpstr>
      <vt:lpstr>AKTIVITET</vt:lpstr>
      <vt:lpstr>Hur är interpersonella färdigheter relevanta för yrkeslivet? (EFTER Soteris Phoraris)</vt:lpstr>
      <vt:lpstr>DE UTÖKAR DINA MÖJLIGHETER</vt:lpstr>
      <vt:lpstr>DE GÖR ATT ANDRA KAN RELATERA TILL DIG</vt:lpstr>
      <vt:lpstr>De gör att du kan visa social medvetenhet</vt:lpstr>
      <vt:lpstr>De gör att du bygger och upprätthåller personliga relationer</vt:lpstr>
      <vt:lpstr>De gör dig till en effektiv ledare</vt:lpstr>
      <vt:lpstr>Mjuka färdigheter i yrkeslivet</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Per Lindgren</cp:lastModifiedBy>
  <cp:revision>172</cp:revision>
  <dcterms:created xsi:type="dcterms:W3CDTF">2017-12-19T15:29:47Z</dcterms:created>
  <dcterms:modified xsi:type="dcterms:W3CDTF">2018-08-03T09:09:02Z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764A306A-EE9E-483F-9388-D494C5A6E4F8</vt:lpwstr>
  </property>
  <property fmtid="{D5CDD505-2E9C-101B-9397-08002B2CF9AE}" pid="3" name="ArticulatePath">
    <vt:lpwstr>Migreat ppt TEMPLATE</vt:lpwstr>
  </property>
</Properties>
</file>